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7"/>
  </p:notesMasterIdLst>
  <p:sldIdLst>
    <p:sldId id="287" r:id="rId2"/>
    <p:sldId id="282" r:id="rId3"/>
    <p:sldId id="283" r:id="rId4"/>
    <p:sldId id="263" r:id="rId5"/>
    <p:sldId id="271" r:id="rId6"/>
    <p:sldId id="262" r:id="rId7"/>
    <p:sldId id="276" r:id="rId8"/>
    <p:sldId id="275" r:id="rId9"/>
    <p:sldId id="270" r:id="rId10"/>
    <p:sldId id="256" r:id="rId11"/>
    <p:sldId id="277" r:id="rId12"/>
    <p:sldId id="272" r:id="rId13"/>
    <p:sldId id="281" r:id="rId14"/>
    <p:sldId id="257" r:id="rId15"/>
    <p:sldId id="258" r:id="rId16"/>
    <p:sldId id="259" r:id="rId17"/>
    <p:sldId id="260" r:id="rId18"/>
    <p:sldId id="261" r:id="rId19"/>
    <p:sldId id="274" r:id="rId20"/>
    <p:sldId id="265" r:id="rId21"/>
    <p:sldId id="273" r:id="rId22"/>
    <p:sldId id="269" r:id="rId23"/>
    <p:sldId id="284" r:id="rId24"/>
    <p:sldId id="286" r:id="rId25"/>
    <p:sldId id="285"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varScale="1">
        <p:scale>
          <a:sx n="74" d="100"/>
          <a:sy n="74" d="100"/>
        </p:scale>
        <p:origin x="57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8F1014-D693-426C-8195-E39C4C240A44}" type="datetimeFigureOut">
              <a:rPr lang="en-US" smtClean="0"/>
              <a:t>2/9/2014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4F65AD-A299-4826-83D7-15EBA8C77C4A}" type="slidenum">
              <a:rPr lang="en-US" smtClean="0"/>
              <a:t>‹#›</a:t>
            </a:fld>
            <a:endParaRPr lang="en-US"/>
          </a:p>
        </p:txBody>
      </p:sp>
    </p:spTree>
    <p:extLst>
      <p:ext uri="{BB962C8B-B14F-4D97-AF65-F5344CB8AC3E}">
        <p14:creationId xmlns:p14="http://schemas.microsoft.com/office/powerpoint/2010/main" val="38160701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14F65AD-A299-4826-83D7-15EBA8C77C4A}" type="slidenum">
              <a:rPr lang="en-US" smtClean="0"/>
              <a:t>16</a:t>
            </a:fld>
            <a:endParaRPr lang="en-US"/>
          </a:p>
        </p:txBody>
      </p:sp>
    </p:spTree>
    <p:extLst>
      <p:ext uri="{BB962C8B-B14F-4D97-AF65-F5344CB8AC3E}">
        <p14:creationId xmlns:p14="http://schemas.microsoft.com/office/powerpoint/2010/main" val="25230078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2/9/2014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2/9/2014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2/9/2014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509A250-FF31-4206-8172-F9D3106AACB1}" type="datetimeFigureOut">
              <a:rPr lang="en-US" dirty="0"/>
              <a:t>2/9/2014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509A250-FF31-4206-8172-F9D3106AACB1}" type="datetimeFigureOut">
              <a:rPr lang="en-US" dirty="0"/>
              <a:t>2/9/2014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2/9/2014</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2/9/2014</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2/9/2014</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2/9/2014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2/9/2014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2/9/2014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2/9/2014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2/9/2014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2/9/2014</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2/9/2014</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2/9/2014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2/9/2014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509A250-FF31-4206-8172-F9D3106AACB1}" type="datetimeFigureOut">
              <a:rPr lang="en-US" dirty="0"/>
              <a:t>2/9/2014</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wired-squares.mobilewebsiteserver.com/site/mobilepayus1?dm_try_mode=true#3147" TargetMode="External"/><Relationship Id="rId2" Type="http://schemas.openxmlformats.org/officeDocument/2006/relationships/image" Target="../media/image7.jp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clover.com/station"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TeleCheck_Solutions_Brochure.pdf"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www.firstdata.com/demos/global-gateway-e4/video-demo/" TargetMode="Externa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hyperlink" Target="https://www.firstdata.com/en_us/products/merchants/security-and-fraud-solutions/pci-compliance.html" TargetMode="External"/><Relationship Id="rId4" Type="http://schemas.openxmlformats.org/officeDocument/2006/relationships/image" Target="../media/image19.wmf"/></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21.png"/><Relationship Id="rId4" Type="http://schemas.openxmlformats.org/officeDocument/2006/relationships/image" Target="../media/image20.w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www.firstdata.com/en_us/first-data-partners/offerwise-publisher-partners.html"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www.firstdata.com/demos/paypoint_demo/index.swf"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hyperlink" Target="http://www.firstdata.com/spendtrend/demo/2242_FirstData_STWeb.html" TargetMode="External"/><Relationship Id="rId5" Type="http://schemas.openxmlformats.org/officeDocument/2006/relationships/hyperlink" Target="https://www.firstdata.com/fdc_site/homepage_v2/spendtrend-monthly/feature/index-monthly.html" TargetMode="External"/><Relationship Id="rId4" Type="http://schemas.openxmlformats.org/officeDocument/2006/relationships/hyperlink" Target="https://www.firstdata.com/en_us/products/other-industry-solutions/financial-analyst-solutions/monthly-insights.html"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s://www.firstdata.com/downloads/marketing-govt/Money_Network_Financial_Aid_Disbursement_Solution_-_Sales_Sheet.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553739" y="1248928"/>
            <a:ext cx="2857500" cy="1895475"/>
          </a:xfrm>
        </p:spPr>
      </p:pic>
      <p:sp>
        <p:nvSpPr>
          <p:cNvPr id="2" name="Title 1"/>
          <p:cNvSpPr>
            <a:spLocks noGrp="1"/>
          </p:cNvSpPr>
          <p:nvPr>
            <p:ph type="title"/>
          </p:nvPr>
        </p:nvSpPr>
        <p:spPr>
          <a:xfrm rot="5400000">
            <a:off x="8586108" y="3007918"/>
            <a:ext cx="2792761" cy="3529371"/>
          </a:xfrm>
        </p:spPr>
        <p:txBody>
          <a:bodyPr vert="vert270"/>
          <a:lstStyle/>
          <a:p>
            <a:r>
              <a:rPr lang="en-US" dirty="0" smtClean="0">
                <a:solidFill>
                  <a:schemeClr val="accent3"/>
                </a:solidFill>
              </a:rPr>
              <a:t>MOBILE</a:t>
            </a:r>
            <a:r>
              <a:rPr lang="en-US" dirty="0" smtClean="0"/>
              <a:t> </a:t>
            </a:r>
            <a:r>
              <a:rPr lang="en-US" dirty="0" smtClean="0">
                <a:solidFill>
                  <a:schemeClr val="bg1">
                    <a:lumMod val="50000"/>
                    <a:lumOff val="50000"/>
                  </a:schemeClr>
                </a:solidFill>
              </a:rPr>
              <a:t>PAY</a:t>
            </a:r>
            <a:r>
              <a:rPr lang="en-US" dirty="0" smtClean="0"/>
              <a:t> PRODUCT SUITE</a:t>
            </a:r>
            <a:endParaRPr lang="en-US" dirty="0"/>
          </a:p>
        </p:txBody>
      </p:sp>
      <p:sp>
        <p:nvSpPr>
          <p:cNvPr id="5" name="TextBox 4"/>
          <p:cNvSpPr txBox="1"/>
          <p:nvPr/>
        </p:nvSpPr>
        <p:spPr>
          <a:xfrm>
            <a:off x="592427" y="298171"/>
            <a:ext cx="7495504" cy="7155805"/>
          </a:xfrm>
          <a:prstGeom prst="rect">
            <a:avLst/>
          </a:prstGeom>
          <a:noFill/>
        </p:spPr>
        <p:txBody>
          <a:bodyPr wrap="square" rtlCol="0">
            <a:spAutoFit/>
          </a:bodyPr>
          <a:lstStyle/>
          <a:p>
            <a:pPr marL="285750" indent="-285750">
              <a:lnSpc>
                <a:spcPct val="150000"/>
              </a:lnSpc>
              <a:buFont typeface="Wingdings" panose="05000000000000000000" pitchFamily="2" charset="2"/>
              <a:buChar char="ü"/>
            </a:pPr>
            <a:r>
              <a:rPr lang="en-US" dirty="0" smtClean="0"/>
              <a:t>MOBILE PAYMENT APPLICATION</a:t>
            </a:r>
          </a:p>
          <a:p>
            <a:pPr marL="285750" indent="-285750">
              <a:lnSpc>
                <a:spcPct val="150000"/>
              </a:lnSpc>
              <a:buFont typeface="Wingdings" panose="05000000000000000000" pitchFamily="2" charset="2"/>
              <a:buChar char="ü"/>
            </a:pPr>
            <a:r>
              <a:rPr lang="en-US" dirty="0" smtClean="0"/>
              <a:t>GENERAL PURPOSE RELOADABLE (GPR) CARD SOLUTION</a:t>
            </a:r>
          </a:p>
          <a:p>
            <a:pPr marL="285750" indent="-285750">
              <a:lnSpc>
                <a:spcPct val="150000"/>
              </a:lnSpc>
              <a:buFont typeface="Wingdings" panose="05000000000000000000" pitchFamily="2" charset="2"/>
              <a:buChar char="ü"/>
            </a:pPr>
            <a:r>
              <a:rPr lang="en-US" dirty="0" smtClean="0"/>
              <a:t>MERCHANT CASH ADVANCE PROGRAM</a:t>
            </a:r>
          </a:p>
          <a:p>
            <a:pPr marL="285750" indent="-285750">
              <a:lnSpc>
                <a:spcPct val="150000"/>
              </a:lnSpc>
              <a:buFont typeface="Wingdings" panose="05000000000000000000" pitchFamily="2" charset="2"/>
              <a:buChar char="ü"/>
            </a:pPr>
            <a:r>
              <a:rPr lang="en-US" dirty="0" smtClean="0"/>
              <a:t>CLOUD BASED POINT OF SALE AND BUSINESS SOLUTIONS TERMINAL</a:t>
            </a:r>
          </a:p>
          <a:p>
            <a:pPr marL="285750" indent="-285750">
              <a:lnSpc>
                <a:spcPct val="150000"/>
              </a:lnSpc>
              <a:buFont typeface="Wingdings" panose="05000000000000000000" pitchFamily="2" charset="2"/>
              <a:buChar char="ü"/>
            </a:pPr>
            <a:r>
              <a:rPr lang="en-US" dirty="0" smtClean="0"/>
              <a:t>TELECHECK PRODUCT SOLUTION</a:t>
            </a:r>
          </a:p>
          <a:p>
            <a:pPr marL="285750" indent="-285750">
              <a:lnSpc>
                <a:spcPct val="150000"/>
              </a:lnSpc>
              <a:buFont typeface="Wingdings" panose="05000000000000000000" pitchFamily="2" charset="2"/>
              <a:buChar char="ü"/>
            </a:pPr>
            <a:r>
              <a:rPr lang="en-US" dirty="0" smtClean="0"/>
              <a:t>MERCHANT SOLUTIONS HARDWARE SALE OR LEASE PROGRAM</a:t>
            </a:r>
          </a:p>
          <a:p>
            <a:pPr marL="285750" indent="-285750">
              <a:lnSpc>
                <a:spcPct val="150000"/>
              </a:lnSpc>
              <a:buFont typeface="Wingdings" panose="05000000000000000000" pitchFamily="2" charset="2"/>
              <a:buChar char="ü"/>
            </a:pPr>
            <a:r>
              <a:rPr lang="en-US" dirty="0" smtClean="0"/>
              <a:t>VIRTUAL TERMINAL SOLUTION WITH PHONE APP</a:t>
            </a:r>
          </a:p>
          <a:p>
            <a:pPr marL="285750" indent="-285750">
              <a:lnSpc>
                <a:spcPct val="150000"/>
              </a:lnSpc>
              <a:buFont typeface="Wingdings" panose="05000000000000000000" pitchFamily="2" charset="2"/>
              <a:buChar char="ü"/>
            </a:pPr>
            <a:r>
              <a:rPr lang="en-US" dirty="0" smtClean="0"/>
              <a:t>TRANSARMOR SECURITY SOLUTION FOR PAYMENT SECURITY</a:t>
            </a:r>
          </a:p>
          <a:p>
            <a:pPr marL="285750" indent="-285750">
              <a:lnSpc>
                <a:spcPct val="150000"/>
              </a:lnSpc>
              <a:buFont typeface="Wingdings" panose="05000000000000000000" pitchFamily="2" charset="2"/>
              <a:buChar char="ü"/>
            </a:pPr>
            <a:r>
              <a:rPr lang="en-US" dirty="0" smtClean="0"/>
              <a:t>GIFT CARDS, EGIFT CARDS</a:t>
            </a:r>
          </a:p>
          <a:p>
            <a:pPr marL="285750" indent="-285750">
              <a:lnSpc>
                <a:spcPct val="150000"/>
              </a:lnSpc>
              <a:buFont typeface="Wingdings" panose="05000000000000000000" pitchFamily="2" charset="2"/>
              <a:buChar char="ü"/>
            </a:pPr>
            <a:r>
              <a:rPr lang="en-US" dirty="0" smtClean="0"/>
              <a:t>ECOUPONS REDEEMABLE AT THE POINT-OF-SALE</a:t>
            </a:r>
          </a:p>
          <a:p>
            <a:pPr marL="285750" indent="-285750">
              <a:lnSpc>
                <a:spcPct val="150000"/>
              </a:lnSpc>
              <a:buFont typeface="Wingdings" panose="05000000000000000000" pitchFamily="2" charset="2"/>
              <a:buChar char="ü"/>
            </a:pPr>
            <a:r>
              <a:rPr lang="en-US" dirty="0" smtClean="0"/>
              <a:t>BILLER SOLUTIONS</a:t>
            </a:r>
          </a:p>
          <a:p>
            <a:pPr marL="285750" indent="-285750">
              <a:lnSpc>
                <a:spcPct val="150000"/>
              </a:lnSpc>
              <a:buFont typeface="Wingdings" panose="05000000000000000000" pitchFamily="2" charset="2"/>
              <a:buChar char="ü"/>
            </a:pPr>
            <a:r>
              <a:rPr lang="en-US" dirty="0" smtClean="0"/>
              <a:t>EDUCATION SOLUTIONS – FINANCIAL AID SOLUTIONS</a:t>
            </a:r>
          </a:p>
          <a:p>
            <a:pPr marL="285750" indent="-285750">
              <a:lnSpc>
                <a:spcPct val="150000"/>
              </a:lnSpc>
              <a:buFont typeface="Wingdings" panose="05000000000000000000" pitchFamily="2" charset="2"/>
              <a:buChar char="ü"/>
            </a:pPr>
            <a:r>
              <a:rPr lang="en-US" dirty="0" smtClean="0"/>
              <a:t>TRANSPORTATION / FLEET SOLUTIONS</a:t>
            </a:r>
          </a:p>
          <a:p>
            <a:pPr marL="285750" indent="-285750">
              <a:lnSpc>
                <a:spcPct val="150000"/>
              </a:lnSpc>
              <a:buFont typeface="Wingdings" panose="05000000000000000000" pitchFamily="2" charset="2"/>
              <a:buChar char="ü"/>
            </a:pPr>
            <a:r>
              <a:rPr lang="en-US" dirty="0" smtClean="0"/>
              <a:t>GOVERNMENT SOLUTIONS</a:t>
            </a:r>
          </a:p>
          <a:p>
            <a:endParaRPr lang="en-US" dirty="0" smtClean="0"/>
          </a:p>
          <a:p>
            <a:endParaRPr lang="en-US" dirty="0" smtClean="0"/>
          </a:p>
          <a:p>
            <a:endParaRPr lang="en-US" dirty="0"/>
          </a:p>
        </p:txBody>
      </p:sp>
    </p:spTree>
    <p:extLst>
      <p:ext uri="{BB962C8B-B14F-4D97-AF65-F5344CB8AC3E}">
        <p14:creationId xmlns:p14="http://schemas.microsoft.com/office/powerpoint/2010/main" val="30633593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Mobile Payments	</a:t>
            </a:r>
            <a:br>
              <a:rPr lang="en-US" dirty="0" smtClean="0"/>
            </a:br>
            <a:endParaRPr lang="en-US" dirty="0"/>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l="18156" t="13214" r="19112" b="27742"/>
          <a:stretch/>
        </p:blipFill>
        <p:spPr>
          <a:xfrm>
            <a:off x="8203843" y="1853248"/>
            <a:ext cx="3425781" cy="2279561"/>
          </a:xfrm>
        </p:spPr>
      </p:pic>
      <p:sp>
        <p:nvSpPr>
          <p:cNvPr id="5" name="TextBox 4"/>
          <p:cNvSpPr txBox="1"/>
          <p:nvPr/>
        </p:nvSpPr>
        <p:spPr>
          <a:xfrm>
            <a:off x="772732" y="1622738"/>
            <a:ext cx="6877319" cy="646331"/>
          </a:xfrm>
          <a:prstGeom prst="rect">
            <a:avLst/>
          </a:prstGeom>
          <a:noFill/>
        </p:spPr>
        <p:txBody>
          <a:bodyPr wrap="square" rtlCol="0">
            <a:spAutoFit/>
          </a:bodyPr>
          <a:lstStyle/>
          <a:p>
            <a:r>
              <a:rPr lang="en-US" dirty="0" smtClean="0"/>
              <a:t>Mobile Payments with </a:t>
            </a:r>
            <a:r>
              <a:rPr lang="en-US" b="1" dirty="0" smtClean="0"/>
              <a:t>unprecedented security </a:t>
            </a:r>
            <a:r>
              <a:rPr lang="en-US" dirty="0" smtClean="0"/>
              <a:t>on both the front end and the back end of EVERY TRANSACTION!!!</a:t>
            </a:r>
            <a:endParaRPr lang="en-US" dirty="0"/>
          </a:p>
        </p:txBody>
      </p:sp>
      <p:pic>
        <p:nvPicPr>
          <p:cNvPr id="6" name="Picture 5">
            <a:hlinkClick r:id="rId3"/>
          </p:cNvPr>
          <p:cNvPicPr>
            <a:picLocks noChangeAspect="1"/>
          </p:cNvPicPr>
          <p:nvPr/>
        </p:nvPicPr>
        <p:blipFill rotWithShape="1">
          <a:blip r:embed="rId4"/>
          <a:srcRect l="24124" t="61450" r="30028" b="11992"/>
          <a:stretch/>
        </p:blipFill>
        <p:spPr>
          <a:xfrm>
            <a:off x="772732" y="4132809"/>
            <a:ext cx="3567448" cy="2524259"/>
          </a:xfrm>
          <a:prstGeom prst="rect">
            <a:avLst/>
          </a:prstGeom>
        </p:spPr>
      </p:pic>
      <p:sp>
        <p:nvSpPr>
          <p:cNvPr id="7" name="TextBox 6"/>
          <p:cNvSpPr txBox="1"/>
          <p:nvPr/>
        </p:nvSpPr>
        <p:spPr>
          <a:xfrm>
            <a:off x="772732" y="3763477"/>
            <a:ext cx="3567448" cy="369332"/>
          </a:xfrm>
          <a:prstGeom prst="rect">
            <a:avLst/>
          </a:prstGeom>
          <a:noFill/>
        </p:spPr>
        <p:txBody>
          <a:bodyPr wrap="square" rtlCol="0">
            <a:spAutoFit/>
          </a:bodyPr>
          <a:lstStyle/>
          <a:p>
            <a:r>
              <a:rPr lang="en-US" dirty="0" smtClean="0"/>
              <a:t>Click to Access Ad:  </a:t>
            </a:r>
            <a:endParaRPr lang="en-US" dirty="0"/>
          </a:p>
        </p:txBody>
      </p:sp>
      <p:sp>
        <p:nvSpPr>
          <p:cNvPr id="8" name="TextBox 7"/>
          <p:cNvSpPr txBox="1"/>
          <p:nvPr/>
        </p:nvSpPr>
        <p:spPr>
          <a:xfrm>
            <a:off x="1197735" y="2382592"/>
            <a:ext cx="6168980" cy="923330"/>
          </a:xfrm>
          <a:prstGeom prst="rect">
            <a:avLst/>
          </a:prstGeom>
          <a:noFill/>
        </p:spPr>
        <p:txBody>
          <a:bodyPr wrap="square" rtlCol="0">
            <a:spAutoFit/>
          </a:bodyPr>
          <a:lstStyle/>
          <a:p>
            <a:pPr marL="285750" indent="-285750">
              <a:buFont typeface="Arial" panose="020B0604020202020204" pitchFamily="34" charset="0"/>
              <a:buChar char="•"/>
            </a:pPr>
            <a:r>
              <a:rPr lang="en-US" b="1" dirty="0" smtClean="0">
                <a:solidFill>
                  <a:srgbClr val="92D050"/>
                </a:solidFill>
              </a:rPr>
              <a:t>No Card Data Stored on the Mobile Device</a:t>
            </a:r>
          </a:p>
          <a:p>
            <a:pPr marL="285750" indent="-285750">
              <a:buFont typeface="Arial" panose="020B0604020202020204" pitchFamily="34" charset="0"/>
              <a:buChar char="•"/>
            </a:pPr>
            <a:r>
              <a:rPr lang="en-US" b="1" dirty="0" smtClean="0">
                <a:solidFill>
                  <a:srgbClr val="92D050"/>
                </a:solidFill>
              </a:rPr>
              <a:t>No Card Data returned to merchant on payment transaction.</a:t>
            </a:r>
            <a:endParaRPr lang="en-US" b="1" dirty="0">
              <a:solidFill>
                <a:srgbClr val="92D050"/>
              </a:solidFill>
            </a:endParaRPr>
          </a:p>
        </p:txBody>
      </p:sp>
      <p:sp>
        <p:nvSpPr>
          <p:cNvPr id="9" name="TextBox 8"/>
          <p:cNvSpPr txBox="1"/>
          <p:nvPr/>
        </p:nvSpPr>
        <p:spPr>
          <a:xfrm>
            <a:off x="5537915" y="4441077"/>
            <a:ext cx="5950041" cy="2215991"/>
          </a:xfrm>
          <a:prstGeom prst="rect">
            <a:avLst/>
          </a:prstGeom>
          <a:noFill/>
        </p:spPr>
        <p:txBody>
          <a:bodyPr wrap="square" rtlCol="0">
            <a:spAutoFit/>
          </a:bodyPr>
          <a:lstStyle/>
          <a:p>
            <a:r>
              <a:rPr lang="en-US" dirty="0" smtClean="0"/>
              <a:t>NO changes needed to existing payment hardware or software.</a:t>
            </a:r>
          </a:p>
          <a:p>
            <a:endParaRPr lang="en-US" dirty="0"/>
          </a:p>
          <a:p>
            <a:r>
              <a:rPr lang="en-US" dirty="0" smtClean="0"/>
              <a:t>NO device restrictions.</a:t>
            </a:r>
          </a:p>
          <a:p>
            <a:endParaRPr lang="en-US" dirty="0"/>
          </a:p>
          <a:p>
            <a:r>
              <a:rPr lang="en-US" dirty="0" smtClean="0"/>
              <a:t>NO need to be a registered merchant.*</a:t>
            </a:r>
          </a:p>
          <a:p>
            <a:endParaRPr lang="en-US" dirty="0"/>
          </a:p>
          <a:p>
            <a:r>
              <a:rPr lang="en-US" sz="1200" b="1" i="1" dirty="0" smtClean="0"/>
              <a:t>*Registered merchants receive priority pricing.</a:t>
            </a:r>
          </a:p>
        </p:txBody>
      </p:sp>
    </p:spTree>
    <p:extLst>
      <p:ext uri="{BB962C8B-B14F-4D97-AF65-F5344CB8AC3E}">
        <p14:creationId xmlns:p14="http://schemas.microsoft.com/office/powerpoint/2010/main" val="28453240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 Purpose Reloadable Card</a:t>
            </a:r>
            <a:br>
              <a:rPr lang="en-US" dirty="0" smtClean="0"/>
            </a:br>
            <a:r>
              <a:rPr lang="en-US" sz="2000" dirty="0" smtClean="0"/>
              <a:t>Reaching the Unbanked/</a:t>
            </a:r>
            <a:r>
              <a:rPr lang="en-US" sz="2000" dirty="0" err="1" smtClean="0"/>
              <a:t>Underbanked</a:t>
            </a:r>
            <a:endParaRPr lang="en-US" sz="2000" dirty="0"/>
          </a:p>
        </p:txBody>
      </p:sp>
      <p:sp>
        <p:nvSpPr>
          <p:cNvPr id="3" name="Content Placeholder 2"/>
          <p:cNvSpPr>
            <a:spLocks noGrp="1"/>
          </p:cNvSpPr>
          <p:nvPr>
            <p:ph idx="1"/>
          </p:nvPr>
        </p:nvSpPr>
        <p:spPr/>
        <p:txBody>
          <a:bodyPr/>
          <a:lstStyle/>
          <a:p>
            <a:pPr marL="0" indent="0">
              <a:buNone/>
            </a:pPr>
            <a:r>
              <a:rPr lang="en-US" dirty="0" smtClean="0"/>
              <a:t>Mobile Pay offers a GPR Solution that is unprecedented in the industry:</a:t>
            </a:r>
          </a:p>
          <a:p>
            <a:pPr marL="0" indent="0">
              <a:buNone/>
            </a:pPr>
            <a:endParaRPr lang="en-US" dirty="0" smtClean="0"/>
          </a:p>
          <a:p>
            <a:pPr marL="457200" indent="-457200">
              <a:buFont typeface="+mj-lt"/>
              <a:buAutoNum type="arabicPeriod"/>
            </a:pPr>
            <a:r>
              <a:rPr lang="en-US" dirty="0" smtClean="0"/>
              <a:t>Build Credit</a:t>
            </a:r>
          </a:p>
          <a:p>
            <a:pPr marL="457200" indent="-457200">
              <a:buFont typeface="+mj-lt"/>
              <a:buAutoNum type="arabicPeriod"/>
            </a:pPr>
            <a:r>
              <a:rPr lang="en-US" dirty="0" smtClean="0"/>
              <a:t>Create Retirement Plans</a:t>
            </a:r>
          </a:p>
          <a:p>
            <a:pPr marL="457200" indent="-457200">
              <a:buFont typeface="+mj-lt"/>
              <a:buAutoNum type="arabicPeriod"/>
            </a:pPr>
            <a:r>
              <a:rPr lang="en-US" dirty="0" smtClean="0"/>
              <a:t>Earn Rewards for Relevant Businesses or Products</a:t>
            </a:r>
          </a:p>
          <a:p>
            <a:pPr marL="457200" indent="-457200">
              <a:buFont typeface="+mj-lt"/>
              <a:buAutoNum type="arabicPeriod"/>
            </a:pPr>
            <a:r>
              <a:rPr lang="en-US" dirty="0" smtClean="0"/>
              <a:t>Small Dollar loans for Accounts in Good Standing</a:t>
            </a:r>
          </a:p>
          <a:p>
            <a:pPr marL="457200" indent="-457200">
              <a:buFont typeface="+mj-lt"/>
              <a:buAutoNum type="arabicPeriod"/>
            </a:pPr>
            <a:r>
              <a:rPr lang="en-US" dirty="0" smtClean="0"/>
              <a:t>Security that removes the inherent risks and monitors fraud</a:t>
            </a:r>
          </a:p>
          <a:p>
            <a:pPr marL="457200" indent="-457200">
              <a:buFont typeface="+mj-lt"/>
              <a:buAutoNum type="arabicPeriod"/>
            </a:pPr>
            <a:r>
              <a:rPr lang="en-US" dirty="0" smtClean="0"/>
              <a:t>Pay anywhere, anytime</a:t>
            </a:r>
          </a:p>
          <a:p>
            <a:pPr marL="457200" indent="-457200">
              <a:buFont typeface="+mj-lt"/>
              <a:buAutoNum type="arabicPeriod"/>
            </a:pPr>
            <a:r>
              <a:rPr lang="en-US" dirty="0" smtClean="0"/>
              <a:t>Easy deposits from Payroll Automatic Deposit, Money Transfers directly to your account, Check Imaging, or via Reload Network</a:t>
            </a:r>
          </a:p>
        </p:txBody>
      </p:sp>
    </p:spTree>
    <p:extLst>
      <p:ext uri="{BB962C8B-B14F-4D97-AF65-F5344CB8AC3E}">
        <p14:creationId xmlns:p14="http://schemas.microsoft.com/office/powerpoint/2010/main" val="38083284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Merchant Cash Advance Program	</a:t>
            </a:r>
            <a:endParaRPr lang="en-US" dirty="0"/>
          </a:p>
        </p:txBody>
      </p:sp>
      <p:sp>
        <p:nvSpPr>
          <p:cNvPr id="3" name="Content Placeholder 2"/>
          <p:cNvSpPr>
            <a:spLocks noGrp="1"/>
          </p:cNvSpPr>
          <p:nvPr>
            <p:ph idx="1"/>
          </p:nvPr>
        </p:nvSpPr>
        <p:spPr>
          <a:xfrm>
            <a:off x="1104293" y="1152983"/>
            <a:ext cx="8946541" cy="4952999"/>
          </a:xfrm>
        </p:spPr>
        <p:txBody>
          <a:bodyPr/>
          <a:lstStyle/>
          <a:p>
            <a:r>
              <a:rPr lang="en-US" sz="1800" dirty="0" smtClean="0"/>
              <a:t>Three to </a:t>
            </a:r>
            <a:r>
              <a:rPr lang="en-US" sz="1800" dirty="0"/>
              <a:t>twelve month programs and funding ranges from $1500 - $250,000+</a:t>
            </a:r>
            <a:endParaRPr lang="en-US" sz="1800" dirty="0" smtClean="0"/>
          </a:p>
          <a:p>
            <a:r>
              <a:rPr lang="en-US" sz="1800" dirty="0" smtClean="0"/>
              <a:t>85% approval rate</a:t>
            </a:r>
          </a:p>
          <a:p>
            <a:r>
              <a:rPr lang="en-US" sz="1800" dirty="0" smtClean="0"/>
              <a:t>48-72 hour funding</a:t>
            </a:r>
          </a:p>
          <a:p>
            <a:r>
              <a:rPr lang="en-US" sz="1800" dirty="0" smtClean="0"/>
              <a:t>Past credit issues usually not a problem</a:t>
            </a:r>
          </a:p>
          <a:p>
            <a:r>
              <a:rPr lang="en-US" sz="1800" dirty="0"/>
              <a:t>Our business cash advance system offers you a lump sum payment based on future card sales. A fixed, specified percentage of those sales automatically go towards repaying the cash advance during your daily card processing settlements with us.</a:t>
            </a:r>
          </a:p>
          <a:p>
            <a:r>
              <a:rPr lang="en-US" sz="1800" dirty="0"/>
              <a:t>We provide you with the capital, you decide how to put it to work.</a:t>
            </a:r>
          </a:p>
          <a:p>
            <a:endParaRPr lang="en-US" dirty="0"/>
          </a:p>
        </p:txBody>
      </p:sp>
      <p:sp>
        <p:nvSpPr>
          <p:cNvPr id="4" name="TextBox 3"/>
          <p:cNvSpPr txBox="1"/>
          <p:nvPr/>
        </p:nvSpPr>
        <p:spPr>
          <a:xfrm>
            <a:off x="4034771" y="4229959"/>
            <a:ext cx="4459288" cy="2492990"/>
          </a:xfrm>
          <a:prstGeom prst="rect">
            <a:avLst/>
          </a:prstGeom>
          <a:noFill/>
        </p:spPr>
        <p:txBody>
          <a:bodyPr wrap="square" rtlCol="0">
            <a:spAutoFit/>
          </a:bodyPr>
          <a:lstStyle/>
          <a:p>
            <a:endParaRPr lang="en-US" dirty="0">
              <a:solidFill>
                <a:srgbClr val="92D050"/>
              </a:solidFill>
            </a:endParaRPr>
          </a:p>
          <a:p>
            <a:r>
              <a:rPr lang="en-US" sz="2400" dirty="0" smtClean="0">
                <a:solidFill>
                  <a:srgbClr val="92D050"/>
                </a:solidFill>
              </a:rPr>
              <a:t>Renovation</a:t>
            </a:r>
            <a:endParaRPr lang="en-US" sz="2400" dirty="0">
              <a:solidFill>
                <a:srgbClr val="92D050"/>
              </a:solidFill>
            </a:endParaRPr>
          </a:p>
          <a:p>
            <a:r>
              <a:rPr lang="en-US" sz="2400" dirty="0">
                <a:solidFill>
                  <a:srgbClr val="92D050"/>
                </a:solidFill>
              </a:rPr>
              <a:t>Expansion</a:t>
            </a:r>
          </a:p>
          <a:p>
            <a:r>
              <a:rPr lang="en-US" sz="2400" dirty="0">
                <a:solidFill>
                  <a:srgbClr val="92D050"/>
                </a:solidFill>
              </a:rPr>
              <a:t>Inventory/stock</a:t>
            </a:r>
          </a:p>
          <a:p>
            <a:r>
              <a:rPr lang="en-US" sz="2400" dirty="0">
                <a:solidFill>
                  <a:srgbClr val="92D050"/>
                </a:solidFill>
              </a:rPr>
              <a:t>Equipment upgrade</a:t>
            </a:r>
          </a:p>
          <a:p>
            <a:r>
              <a:rPr lang="en-US" sz="2400" dirty="0">
                <a:solidFill>
                  <a:srgbClr val="92D050"/>
                </a:solidFill>
              </a:rPr>
              <a:t>Website development</a:t>
            </a:r>
          </a:p>
          <a:p>
            <a:endParaRPr lang="en-US" dirty="0"/>
          </a:p>
        </p:txBody>
      </p:sp>
    </p:spTree>
    <p:extLst>
      <p:ext uri="{BB962C8B-B14F-4D97-AF65-F5344CB8AC3E}">
        <p14:creationId xmlns:p14="http://schemas.microsoft.com/office/powerpoint/2010/main" val="33244110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4414" t="15426" r="15976" b="5606"/>
          <a:stretch/>
        </p:blipFill>
        <p:spPr>
          <a:xfrm>
            <a:off x="1553028" y="1152983"/>
            <a:ext cx="8853713" cy="5647079"/>
          </a:xfrm>
          <a:prstGeom prst="rect">
            <a:avLst/>
          </a:prstGeom>
        </p:spPr>
      </p:pic>
      <p:sp>
        <p:nvSpPr>
          <p:cNvPr id="2" name="Title 1"/>
          <p:cNvSpPr>
            <a:spLocks noGrp="1"/>
          </p:cNvSpPr>
          <p:nvPr>
            <p:ph type="title"/>
          </p:nvPr>
        </p:nvSpPr>
        <p:spPr/>
        <p:txBody>
          <a:bodyPr/>
          <a:lstStyle/>
          <a:p>
            <a:r>
              <a:rPr lang="en-US" dirty="0" smtClean="0"/>
              <a:t>Clover Station	</a:t>
            </a:r>
            <a:endParaRPr lang="en-US" dirty="0"/>
          </a:p>
        </p:txBody>
      </p:sp>
      <p:sp>
        <p:nvSpPr>
          <p:cNvPr id="3" name="Content Placeholder 2"/>
          <p:cNvSpPr>
            <a:spLocks noGrp="1"/>
          </p:cNvSpPr>
          <p:nvPr>
            <p:ph idx="1"/>
          </p:nvPr>
        </p:nvSpPr>
        <p:spPr>
          <a:xfrm>
            <a:off x="5348472" y="674062"/>
            <a:ext cx="4223431" cy="588682"/>
          </a:xfrm>
        </p:spPr>
        <p:txBody>
          <a:bodyPr/>
          <a:lstStyle/>
          <a:p>
            <a:pPr marL="0" indent="0">
              <a:buNone/>
            </a:pPr>
            <a:r>
              <a:rPr lang="en-US" b="1" dirty="0" smtClean="0">
                <a:hlinkClick r:id="rId3"/>
              </a:rPr>
              <a:t>https</a:t>
            </a:r>
            <a:r>
              <a:rPr lang="en-US" b="1" dirty="0">
                <a:hlinkClick r:id="rId3"/>
              </a:rPr>
              <a:t>://</a:t>
            </a:r>
            <a:r>
              <a:rPr lang="en-US" b="1" dirty="0" smtClean="0">
                <a:hlinkClick r:id="rId3"/>
              </a:rPr>
              <a:t>www.clover.com/station</a:t>
            </a:r>
            <a:endParaRPr lang="en-US" b="1" dirty="0" smtClean="0"/>
          </a:p>
          <a:p>
            <a:endParaRPr lang="en-US" b="1" dirty="0"/>
          </a:p>
        </p:txBody>
      </p:sp>
    </p:spTree>
    <p:extLst>
      <p:ext uri="{BB962C8B-B14F-4D97-AF65-F5344CB8AC3E}">
        <p14:creationId xmlns:p14="http://schemas.microsoft.com/office/powerpoint/2010/main" val="32511646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TeleCheck</a:t>
            </a:r>
            <a:r>
              <a:rPr lang="en-US" dirty="0" smtClean="0"/>
              <a:t> Solutions</a:t>
            </a:r>
            <a:br>
              <a:rPr lang="en-US" dirty="0" smtClean="0"/>
            </a:br>
            <a:r>
              <a:rPr lang="en-US" sz="1800" dirty="0" smtClean="0"/>
              <a:t>Checking Account Payment Acceptance from </a:t>
            </a:r>
            <a:r>
              <a:rPr lang="en-US" sz="1800" dirty="0" err="1" smtClean="0"/>
              <a:t>TeleCheck</a:t>
            </a:r>
            <a:endParaRPr lang="en-US" dirty="0"/>
          </a:p>
        </p:txBody>
      </p:sp>
      <p:sp>
        <p:nvSpPr>
          <p:cNvPr id="3" name="Content Placeholder 2"/>
          <p:cNvSpPr>
            <a:spLocks noGrp="1"/>
          </p:cNvSpPr>
          <p:nvPr>
            <p:ph idx="1"/>
          </p:nvPr>
        </p:nvSpPr>
        <p:spPr>
          <a:xfrm>
            <a:off x="1103312" y="2052918"/>
            <a:ext cx="8946541" cy="4462182"/>
          </a:xfrm>
        </p:spPr>
        <p:txBody>
          <a:bodyPr>
            <a:normAutofit fontScale="77500" lnSpcReduction="20000"/>
          </a:bodyPr>
          <a:lstStyle/>
          <a:p>
            <a:pPr marL="0" indent="0">
              <a:buNone/>
            </a:pPr>
            <a:r>
              <a:rPr lang="en-US" sz="3100" dirty="0"/>
              <a:t>Check acceptance solutions by </a:t>
            </a:r>
            <a:r>
              <a:rPr lang="en-US" sz="3100" dirty="0" err="1"/>
              <a:t>TeleCheck</a:t>
            </a:r>
            <a:r>
              <a:rPr lang="en-US" sz="3100" dirty="0"/>
              <a:t> allow you to process check and ACH payments at the POS and remotely using the </a:t>
            </a:r>
            <a:r>
              <a:rPr lang="en-US" sz="3100" dirty="0" err="1"/>
              <a:t>TeleCheck</a:t>
            </a:r>
            <a:r>
              <a:rPr lang="en-US" sz="3100" dirty="0"/>
              <a:t> proprietary risk management tools to minimize returned checks and offer payment choice</a:t>
            </a:r>
            <a:r>
              <a:rPr lang="en-US" sz="3100" dirty="0" smtClean="0"/>
              <a:t>.</a:t>
            </a:r>
          </a:p>
          <a:p>
            <a:pPr marL="0" indent="0">
              <a:buNone/>
            </a:pPr>
            <a:endParaRPr lang="en-US" sz="2800" dirty="0"/>
          </a:p>
          <a:p>
            <a:r>
              <a:rPr lang="en-US" sz="2800" dirty="0" smtClean="0"/>
              <a:t>Increase Consumer Payment Choices</a:t>
            </a:r>
          </a:p>
          <a:p>
            <a:r>
              <a:rPr lang="en-US" sz="2800" dirty="0" smtClean="0"/>
              <a:t>Super Risk Mitigation</a:t>
            </a:r>
          </a:p>
          <a:p>
            <a:r>
              <a:rPr lang="en-US" sz="2800" dirty="0" smtClean="0"/>
              <a:t>Fast Settlement and Funding</a:t>
            </a:r>
          </a:p>
          <a:p>
            <a:r>
              <a:rPr lang="en-US" sz="2800" dirty="0" smtClean="0"/>
              <a:t>Leave Collections to Us</a:t>
            </a:r>
            <a:endParaRPr lang="en-US" dirty="0" smtClean="0"/>
          </a:p>
          <a:p>
            <a:pPr marL="0" indent="0">
              <a:buNone/>
            </a:pPr>
            <a:endParaRPr lang="en-US" sz="2800" b="1" dirty="0" smtClean="0">
              <a:hlinkClick r:id="rId2" action="ppaction://hlinkfile"/>
            </a:endParaRPr>
          </a:p>
          <a:p>
            <a:pPr marL="0" indent="0">
              <a:buNone/>
            </a:pPr>
            <a:r>
              <a:rPr lang="en-US" sz="2800" b="1" dirty="0" smtClean="0">
                <a:hlinkClick r:id="rId2" action="ppaction://hlinkfile"/>
              </a:rPr>
              <a:t>Click for more information</a:t>
            </a:r>
            <a:endParaRPr lang="en-US" sz="2800" b="1" dirty="0"/>
          </a:p>
        </p:txBody>
      </p:sp>
      <p:pic>
        <p:nvPicPr>
          <p:cNvPr id="1026" name="Picture 2" descr="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81727" y="438608"/>
            <a:ext cx="2800350" cy="1428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99952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TeleCheck</a:t>
            </a:r>
            <a:r>
              <a:rPr lang="en-US" dirty="0" smtClean="0"/>
              <a:t> Solutions</a:t>
            </a:r>
            <a:br>
              <a:rPr lang="en-US" dirty="0" smtClean="0"/>
            </a:br>
            <a:r>
              <a:rPr lang="en-US" sz="1800" b="1" dirty="0"/>
              <a:t>Benefits for Business</a:t>
            </a:r>
            <a:br>
              <a:rPr lang="en-US" sz="1800" b="1" dirty="0"/>
            </a:br>
            <a:endParaRPr lang="en-US" dirty="0"/>
          </a:p>
        </p:txBody>
      </p:sp>
      <p:sp>
        <p:nvSpPr>
          <p:cNvPr id="3" name="Content Placeholder 2"/>
          <p:cNvSpPr>
            <a:spLocks noGrp="1"/>
          </p:cNvSpPr>
          <p:nvPr>
            <p:ph idx="1"/>
          </p:nvPr>
        </p:nvSpPr>
        <p:spPr/>
        <p:txBody>
          <a:bodyPr>
            <a:normAutofit fontScale="70000" lnSpcReduction="20000"/>
          </a:bodyPr>
          <a:lstStyle/>
          <a:p>
            <a:r>
              <a:rPr lang="en-US" sz="2800" dirty="0" smtClean="0"/>
              <a:t>Accept </a:t>
            </a:r>
            <a:r>
              <a:rPr lang="en-US" sz="2800" dirty="0"/>
              <a:t>ACH and check payments with the industry’s  highest level of protection against fraudulent and returned checks. </a:t>
            </a:r>
            <a:r>
              <a:rPr lang="en-US" sz="2800" dirty="0" err="1"/>
              <a:t>TeleCheck</a:t>
            </a:r>
            <a:r>
              <a:rPr lang="en-US" sz="2800" dirty="0"/>
              <a:t> uses leading risk assessment technology and extensive consumer negative activity databases to evaluate the risk of accepting a payment. We offer both Verification and Warranty Service options so you can determine the risk coverage level that is right for your organization. </a:t>
            </a:r>
          </a:p>
          <a:p>
            <a:r>
              <a:rPr lang="en-US" sz="2800" dirty="0"/>
              <a:t>Reduce transaction processing costs</a:t>
            </a:r>
          </a:p>
          <a:p>
            <a:r>
              <a:rPr lang="en-US" sz="2800" dirty="0"/>
              <a:t>Improve cash flow and operational efficiencies</a:t>
            </a:r>
          </a:p>
          <a:p>
            <a:r>
              <a:rPr lang="en-US" sz="2800" dirty="0"/>
              <a:t>Streamline back office operations</a:t>
            </a:r>
          </a:p>
          <a:p>
            <a:r>
              <a:rPr lang="en-US" sz="2800" dirty="0"/>
              <a:t>Reduce the risk of lost, stolen or damaged checks</a:t>
            </a:r>
          </a:p>
          <a:p>
            <a:r>
              <a:rPr lang="en-US" sz="2800" dirty="0"/>
              <a:t>Offer your customers a payment method they prefer</a:t>
            </a:r>
          </a:p>
          <a:p>
            <a:r>
              <a:rPr lang="en-US" sz="2800" dirty="0"/>
              <a:t>Protect your customers’ personal information from identity theft</a:t>
            </a:r>
          </a:p>
        </p:txBody>
      </p:sp>
      <p:pic>
        <p:nvPicPr>
          <p:cNvPr id="1026" name="Picture 2" descr="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1727" y="438608"/>
            <a:ext cx="2800350" cy="1428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21163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130" y="433668"/>
            <a:ext cx="9404723" cy="1400530"/>
          </a:xfrm>
        </p:spPr>
        <p:txBody>
          <a:bodyPr/>
          <a:lstStyle/>
          <a:p>
            <a:r>
              <a:rPr lang="en-US" dirty="0" err="1" smtClean="0"/>
              <a:t>TeleCheck</a:t>
            </a:r>
            <a:r>
              <a:rPr lang="en-US" dirty="0" smtClean="0"/>
              <a:t> Solutions</a:t>
            </a:r>
            <a:br>
              <a:rPr lang="en-US" dirty="0" smtClean="0"/>
            </a:br>
            <a:r>
              <a:rPr lang="en-US" sz="2000" b="1" dirty="0"/>
              <a:t>Key Components</a:t>
            </a:r>
            <a:r>
              <a:rPr lang="en-US" b="1" dirty="0"/>
              <a:t/>
            </a:r>
            <a:br>
              <a:rPr lang="en-US" b="1" dirty="0"/>
            </a:br>
            <a:endParaRPr lang="en-US" dirty="0"/>
          </a:p>
        </p:txBody>
      </p:sp>
      <p:sp>
        <p:nvSpPr>
          <p:cNvPr id="3" name="Content Placeholder 2"/>
          <p:cNvSpPr>
            <a:spLocks noGrp="1"/>
          </p:cNvSpPr>
          <p:nvPr>
            <p:ph idx="1"/>
          </p:nvPr>
        </p:nvSpPr>
        <p:spPr/>
        <p:txBody>
          <a:bodyPr>
            <a:normAutofit fontScale="92500" lnSpcReduction="10000"/>
          </a:bodyPr>
          <a:lstStyle/>
          <a:p>
            <a:r>
              <a:rPr lang="en-US" dirty="0" err="1" smtClean="0"/>
              <a:t>TeleCheck</a:t>
            </a:r>
            <a:r>
              <a:rPr lang="en-US" dirty="0" smtClean="0"/>
              <a:t> </a:t>
            </a:r>
            <a:r>
              <a:rPr lang="en-US" dirty="0"/>
              <a:t>Electronic Check Acceptance</a:t>
            </a:r>
            <a:r>
              <a:rPr lang="en-US" baseline="30000" dirty="0"/>
              <a:t>®</a:t>
            </a:r>
            <a:r>
              <a:rPr lang="en-US" dirty="0"/>
              <a:t> (ECA</a:t>
            </a:r>
            <a:r>
              <a:rPr lang="en-US" baseline="30000" dirty="0"/>
              <a:t>®</a:t>
            </a:r>
            <a:r>
              <a:rPr lang="en-US" dirty="0"/>
              <a:t>) service -- convert checks to electronic transactions at the POS to streamline processing</a:t>
            </a:r>
          </a:p>
          <a:p>
            <a:r>
              <a:rPr lang="en-US" dirty="0" err="1"/>
              <a:t>TeleCheck</a:t>
            </a:r>
            <a:r>
              <a:rPr lang="en-US" baseline="30000" dirty="0"/>
              <a:t>®</a:t>
            </a:r>
            <a:r>
              <a:rPr lang="en-US" dirty="0"/>
              <a:t> Lockbox Pro21 -- electronic authorization and settlement of all types of checks</a:t>
            </a:r>
          </a:p>
          <a:p>
            <a:r>
              <a:rPr lang="en-US" dirty="0" err="1"/>
              <a:t>TeleCheck</a:t>
            </a:r>
            <a:r>
              <a:rPr lang="en-US" baseline="30000" dirty="0"/>
              <a:t>®</a:t>
            </a:r>
            <a:r>
              <a:rPr lang="en-US" dirty="0"/>
              <a:t> e-Deposit -- save time and reduce expenses by depositing checks electronically</a:t>
            </a:r>
          </a:p>
          <a:p>
            <a:r>
              <a:rPr lang="en-US" dirty="0" err="1"/>
              <a:t>TeleCheck</a:t>
            </a:r>
            <a:r>
              <a:rPr lang="en-US" baseline="30000" dirty="0"/>
              <a:t>®</a:t>
            </a:r>
            <a:r>
              <a:rPr lang="en-US" dirty="0"/>
              <a:t> Internet Check Acceptance</a:t>
            </a:r>
            <a:r>
              <a:rPr lang="en-US" baseline="30000" dirty="0"/>
              <a:t>®</a:t>
            </a:r>
            <a:r>
              <a:rPr lang="en-US" dirty="0"/>
              <a:t> (ICA</a:t>
            </a:r>
            <a:r>
              <a:rPr lang="en-US" baseline="30000" dirty="0"/>
              <a:t>®</a:t>
            </a:r>
            <a:r>
              <a:rPr lang="en-US" dirty="0"/>
              <a:t>) service -- expand your business and maximize online sales</a:t>
            </a:r>
          </a:p>
          <a:p>
            <a:r>
              <a:rPr lang="en-US" dirty="0" err="1"/>
              <a:t>TeleCheck</a:t>
            </a:r>
            <a:r>
              <a:rPr lang="en-US" baseline="30000" dirty="0"/>
              <a:t>®</a:t>
            </a:r>
            <a:r>
              <a:rPr lang="en-US" dirty="0"/>
              <a:t> Checks by </a:t>
            </a:r>
            <a:r>
              <a:rPr lang="en-US" dirty="0" err="1"/>
              <a:t>Phone</a:t>
            </a:r>
            <a:r>
              <a:rPr lang="en-US" baseline="30000" dirty="0" err="1"/>
              <a:t>SM</a:t>
            </a:r>
            <a:r>
              <a:rPr lang="en-US" baseline="30000" dirty="0"/>
              <a:t> </a:t>
            </a:r>
            <a:r>
              <a:rPr lang="en-US" dirty="0"/>
              <a:t>service -- enable customers to securely make payments over the phone from their checking accounts</a:t>
            </a:r>
          </a:p>
          <a:p>
            <a:r>
              <a:rPr lang="en-US" dirty="0" err="1"/>
              <a:t>TeleCheck</a:t>
            </a:r>
            <a:r>
              <a:rPr lang="en-US" baseline="30000" dirty="0"/>
              <a:t>®</a:t>
            </a:r>
            <a:r>
              <a:rPr lang="en-US" dirty="0"/>
              <a:t> </a:t>
            </a:r>
            <a:r>
              <a:rPr lang="en-US" dirty="0" err="1"/>
              <a:t>RemotePay</a:t>
            </a:r>
            <a:r>
              <a:rPr lang="en-US" baseline="30000" dirty="0" err="1"/>
              <a:t>SM</a:t>
            </a:r>
            <a:r>
              <a:rPr lang="en-US" dirty="0"/>
              <a:t> service -- set up your customer's pre-arranged recurring payments from their checking </a:t>
            </a:r>
            <a:r>
              <a:rPr lang="en-US" dirty="0" smtClean="0"/>
              <a:t>account</a:t>
            </a:r>
            <a:endParaRPr lang="en-US" dirty="0"/>
          </a:p>
        </p:txBody>
      </p:sp>
      <p:pic>
        <p:nvPicPr>
          <p:cNvPr id="4" name="Picture 2" descr="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1727" y="438608"/>
            <a:ext cx="2800350" cy="1428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90246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Merchant Services</a:t>
            </a:r>
            <a:br>
              <a:rPr lang="en-US" dirty="0" smtClean="0"/>
            </a:br>
            <a:r>
              <a:rPr lang="en-US" sz="1800" dirty="0" smtClean="0"/>
              <a:t>Credit / Debit Card Processin</a:t>
            </a:r>
            <a:r>
              <a:rPr lang="en-US" sz="1800" dirty="0"/>
              <a:t>g</a:t>
            </a:r>
          </a:p>
        </p:txBody>
      </p:sp>
      <p:sp>
        <p:nvSpPr>
          <p:cNvPr id="3" name="Content Placeholder 2"/>
          <p:cNvSpPr>
            <a:spLocks noGrp="1"/>
          </p:cNvSpPr>
          <p:nvPr>
            <p:ph idx="1"/>
          </p:nvPr>
        </p:nvSpPr>
        <p:spPr/>
        <p:txBody>
          <a:bodyPr/>
          <a:lstStyle/>
          <a:p>
            <a:r>
              <a:rPr lang="en-US" dirty="0" smtClean="0"/>
              <a:t>POS</a:t>
            </a:r>
          </a:p>
          <a:p>
            <a:r>
              <a:rPr lang="en-US" dirty="0" smtClean="0"/>
              <a:t>Online</a:t>
            </a:r>
          </a:p>
          <a:p>
            <a:r>
              <a:rPr lang="en-US" dirty="0" smtClean="0"/>
              <a:t>MOTO</a:t>
            </a:r>
          </a:p>
          <a:p>
            <a:r>
              <a:rPr lang="en-US" dirty="0" smtClean="0"/>
              <a:t>Wireless</a:t>
            </a:r>
            <a:endParaRPr lang="en-US" dirty="0"/>
          </a:p>
        </p:txBody>
      </p:sp>
      <p:pic>
        <p:nvPicPr>
          <p:cNvPr id="4" name="Picture 3"/>
          <p:cNvPicPr>
            <a:picLocks noChangeAspect="1"/>
          </p:cNvPicPr>
          <p:nvPr/>
        </p:nvPicPr>
        <p:blipFill>
          <a:blip r:embed="rId2"/>
          <a:stretch>
            <a:fillRect/>
          </a:stretch>
        </p:blipFill>
        <p:spPr>
          <a:xfrm>
            <a:off x="423862" y="4543069"/>
            <a:ext cx="1743075" cy="1905000"/>
          </a:xfrm>
          <a:prstGeom prst="rect">
            <a:avLst/>
          </a:prstGeom>
        </p:spPr>
      </p:pic>
      <p:pic>
        <p:nvPicPr>
          <p:cNvPr id="5" name="Picture 4"/>
          <p:cNvPicPr>
            <a:picLocks noChangeAspect="1"/>
          </p:cNvPicPr>
          <p:nvPr/>
        </p:nvPicPr>
        <p:blipFill>
          <a:blip r:embed="rId3"/>
          <a:stretch>
            <a:fillRect/>
          </a:stretch>
        </p:blipFill>
        <p:spPr>
          <a:xfrm>
            <a:off x="2365069" y="4543069"/>
            <a:ext cx="1743075" cy="1905000"/>
          </a:xfrm>
          <a:prstGeom prst="rect">
            <a:avLst/>
          </a:prstGeom>
        </p:spPr>
      </p:pic>
      <p:pic>
        <p:nvPicPr>
          <p:cNvPr id="6" name="Picture 5"/>
          <p:cNvPicPr>
            <a:picLocks noChangeAspect="1"/>
          </p:cNvPicPr>
          <p:nvPr/>
        </p:nvPicPr>
        <p:blipFill>
          <a:blip r:embed="rId4"/>
          <a:stretch>
            <a:fillRect/>
          </a:stretch>
        </p:blipFill>
        <p:spPr>
          <a:xfrm>
            <a:off x="4306276" y="4549160"/>
            <a:ext cx="1743075" cy="1905000"/>
          </a:xfrm>
          <a:prstGeom prst="rect">
            <a:avLst/>
          </a:prstGeom>
        </p:spPr>
      </p:pic>
      <p:pic>
        <p:nvPicPr>
          <p:cNvPr id="7" name="Picture 6"/>
          <p:cNvPicPr>
            <a:picLocks noChangeAspect="1"/>
          </p:cNvPicPr>
          <p:nvPr/>
        </p:nvPicPr>
        <p:blipFill>
          <a:blip r:embed="rId5"/>
          <a:stretch>
            <a:fillRect/>
          </a:stretch>
        </p:blipFill>
        <p:spPr>
          <a:xfrm>
            <a:off x="6247483" y="4569647"/>
            <a:ext cx="1743075" cy="1905000"/>
          </a:xfrm>
          <a:prstGeom prst="rect">
            <a:avLst/>
          </a:prstGeom>
        </p:spPr>
      </p:pic>
      <p:sp>
        <p:nvSpPr>
          <p:cNvPr id="8" name="TextBox 7"/>
          <p:cNvSpPr txBox="1"/>
          <p:nvPr/>
        </p:nvSpPr>
        <p:spPr>
          <a:xfrm>
            <a:off x="4185323" y="2180246"/>
            <a:ext cx="6934200" cy="1569660"/>
          </a:xfrm>
          <a:prstGeom prst="rect">
            <a:avLst/>
          </a:prstGeom>
          <a:noFill/>
        </p:spPr>
        <p:txBody>
          <a:bodyPr wrap="square" rtlCol="0">
            <a:spAutoFit/>
          </a:bodyPr>
          <a:lstStyle/>
          <a:p>
            <a:r>
              <a:rPr lang="en-US" sz="2400" dirty="0" smtClean="0"/>
              <a:t>All Transactions are secured by </a:t>
            </a:r>
            <a:r>
              <a:rPr lang="en-US" sz="2400" dirty="0" err="1" smtClean="0"/>
              <a:t>TransArmor</a:t>
            </a:r>
            <a:r>
              <a:rPr lang="en-US" sz="2400" dirty="0" smtClean="0"/>
              <a:t> Solution, which means that the merchant will never receive cardholder data and it is </a:t>
            </a:r>
            <a:r>
              <a:rPr lang="en-US" sz="2400" b="1" dirty="0" smtClean="0"/>
              <a:t>FREE</a:t>
            </a:r>
            <a:r>
              <a:rPr lang="en-US" sz="2400" dirty="0" smtClean="0"/>
              <a:t> to you, courtesy of Mobile Pay!</a:t>
            </a:r>
            <a:endParaRPr lang="en-US" sz="2400" dirty="0"/>
          </a:p>
        </p:txBody>
      </p:sp>
      <p:pic>
        <p:nvPicPr>
          <p:cNvPr id="9" name="Picture 8"/>
          <p:cNvPicPr>
            <a:picLocks noChangeAspect="1"/>
          </p:cNvPicPr>
          <p:nvPr/>
        </p:nvPicPr>
        <p:blipFill>
          <a:blip r:embed="rId6"/>
          <a:stretch>
            <a:fillRect/>
          </a:stretch>
        </p:blipFill>
        <p:spPr>
          <a:xfrm>
            <a:off x="10053761" y="4560845"/>
            <a:ext cx="1743075" cy="1905000"/>
          </a:xfrm>
          <a:prstGeom prst="rect">
            <a:avLst/>
          </a:prstGeom>
        </p:spPr>
      </p:pic>
      <p:pic>
        <p:nvPicPr>
          <p:cNvPr id="10" name="Picture 9"/>
          <p:cNvPicPr>
            <a:picLocks noChangeAspect="1"/>
          </p:cNvPicPr>
          <p:nvPr/>
        </p:nvPicPr>
        <p:blipFill>
          <a:blip r:embed="rId7"/>
          <a:stretch>
            <a:fillRect/>
          </a:stretch>
        </p:blipFill>
        <p:spPr>
          <a:xfrm>
            <a:off x="8150622" y="4569647"/>
            <a:ext cx="1743075" cy="1905000"/>
          </a:xfrm>
          <a:prstGeom prst="rect">
            <a:avLst/>
          </a:prstGeom>
        </p:spPr>
      </p:pic>
    </p:spTree>
    <p:extLst>
      <p:ext uri="{BB962C8B-B14F-4D97-AF65-F5344CB8AC3E}">
        <p14:creationId xmlns:p14="http://schemas.microsoft.com/office/powerpoint/2010/main" val="18028068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2446297"/>
            <a:ext cx="5322045" cy="4095750"/>
          </a:xfrm>
        </p:spPr>
        <p:txBody>
          <a:bodyPr/>
          <a:lstStyle/>
          <a:p>
            <a:r>
              <a:rPr lang="en-US" dirty="0" smtClean="0"/>
              <a:t>GGe4	</a:t>
            </a:r>
            <a:br>
              <a:rPr lang="en-US" dirty="0" smtClean="0"/>
            </a:br>
            <a:r>
              <a:rPr lang="en-US" dirty="0" smtClean="0"/>
              <a:t/>
            </a:r>
            <a:br>
              <a:rPr lang="en-US" dirty="0" smtClean="0"/>
            </a:br>
            <a:r>
              <a:rPr lang="en-US" sz="3200" dirty="0" smtClean="0"/>
              <a:t>The Global Gateway </a:t>
            </a:r>
            <a:r>
              <a:rPr lang="en-US" sz="3200" dirty="0" err="1" smtClean="0"/>
              <a:t>eCommerce</a:t>
            </a:r>
            <a:r>
              <a:rPr lang="en-US" sz="3200" dirty="0" smtClean="0"/>
              <a:t> solution can help you easily accept payments online.  Our Global Gateway can be accessed through three solutions:  Virtual Terminal, Web Service API, or Connect.</a:t>
            </a:r>
            <a:endParaRPr lang="en-US" dirty="0"/>
          </a:p>
        </p:txBody>
      </p:sp>
      <p:sp>
        <p:nvSpPr>
          <p:cNvPr id="3" name="Subtitle 2"/>
          <p:cNvSpPr>
            <a:spLocks noGrp="1"/>
          </p:cNvSpPr>
          <p:nvPr>
            <p:ph type="subTitle" idx="1"/>
          </p:nvPr>
        </p:nvSpPr>
        <p:spPr>
          <a:xfrm>
            <a:off x="7193805" y="6226094"/>
            <a:ext cx="4769596" cy="631906"/>
          </a:xfrm>
        </p:spPr>
        <p:txBody>
          <a:bodyPr>
            <a:normAutofit/>
          </a:bodyPr>
          <a:lstStyle/>
          <a:p>
            <a:r>
              <a:rPr lang="en-US" b="1" dirty="0" smtClean="0">
                <a:solidFill>
                  <a:schemeClr val="bg1"/>
                </a:solidFill>
                <a:hlinkClick r:id="rId2"/>
              </a:rPr>
              <a:t>For more information </a:t>
            </a:r>
            <a:r>
              <a:rPr lang="en-US" b="1" dirty="0">
                <a:solidFill>
                  <a:schemeClr val="bg1"/>
                </a:solidFill>
                <a:hlinkClick r:id="rId2"/>
              </a:rPr>
              <a:t>and </a:t>
            </a:r>
            <a:r>
              <a:rPr lang="en-US" b="1" dirty="0" smtClean="0">
                <a:solidFill>
                  <a:schemeClr val="bg1"/>
                </a:solidFill>
                <a:hlinkClick r:id="rId2"/>
              </a:rPr>
              <a:t>demo</a:t>
            </a:r>
            <a:endParaRPr lang="en-US" b="1" dirty="0"/>
          </a:p>
        </p:txBody>
      </p:sp>
      <p:sp>
        <p:nvSpPr>
          <p:cNvPr id="4" name="TextBox 3"/>
          <p:cNvSpPr txBox="1"/>
          <p:nvPr/>
        </p:nvSpPr>
        <p:spPr>
          <a:xfrm>
            <a:off x="1154955" y="980985"/>
            <a:ext cx="10522695" cy="646331"/>
          </a:xfrm>
          <a:prstGeom prst="rect">
            <a:avLst/>
          </a:prstGeom>
          <a:noFill/>
        </p:spPr>
        <p:txBody>
          <a:bodyPr wrap="square" rtlCol="0">
            <a:spAutoFit/>
          </a:bodyPr>
          <a:lstStyle/>
          <a:p>
            <a:r>
              <a:rPr lang="en-US" sz="3600" dirty="0" err="1" smtClean="0"/>
              <a:t>eCommerce</a:t>
            </a:r>
            <a:r>
              <a:rPr lang="en-US" sz="3600" dirty="0" smtClean="0"/>
              <a:t> Solution with Mobile App!!</a:t>
            </a:r>
            <a:endParaRPr lang="en-US" sz="3600" dirty="0"/>
          </a:p>
        </p:txBody>
      </p:sp>
      <p:pic>
        <p:nvPicPr>
          <p:cNvPr id="5" name="Picture 4"/>
          <p:cNvPicPr>
            <a:picLocks noChangeAspect="1"/>
          </p:cNvPicPr>
          <p:nvPr/>
        </p:nvPicPr>
        <p:blipFill rotWithShape="1">
          <a:blip r:embed="rId3"/>
          <a:srcRect l="23207" t="24740" r="56588" b="19791"/>
          <a:stretch/>
        </p:blipFill>
        <p:spPr>
          <a:xfrm>
            <a:off x="6968753" y="2190839"/>
            <a:ext cx="2441948" cy="3769092"/>
          </a:xfrm>
          <a:prstGeom prst="rect">
            <a:avLst/>
          </a:prstGeom>
        </p:spPr>
      </p:pic>
      <p:pic>
        <p:nvPicPr>
          <p:cNvPr id="6" name="Picture 5"/>
          <p:cNvPicPr>
            <a:picLocks noChangeAspect="1"/>
          </p:cNvPicPr>
          <p:nvPr/>
        </p:nvPicPr>
        <p:blipFill rotWithShape="1">
          <a:blip r:embed="rId4"/>
          <a:srcRect l="23353" t="26823" r="58346" b="22136"/>
          <a:stretch/>
        </p:blipFill>
        <p:spPr>
          <a:xfrm>
            <a:off x="9582150" y="2209889"/>
            <a:ext cx="2381251" cy="3733800"/>
          </a:xfrm>
          <a:prstGeom prst="rect">
            <a:avLst/>
          </a:prstGeom>
        </p:spPr>
      </p:pic>
    </p:spTree>
    <p:extLst>
      <p:ext uri="{BB962C8B-B14F-4D97-AF65-F5344CB8AC3E}">
        <p14:creationId xmlns:p14="http://schemas.microsoft.com/office/powerpoint/2010/main" val="20653067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90551" y="2122447"/>
            <a:ext cx="11315700" cy="4068803"/>
          </a:xfrm>
        </p:spPr>
        <p:txBody>
          <a:bodyPr/>
          <a:lstStyle/>
          <a:p>
            <a:r>
              <a:rPr lang="en-US" dirty="0" smtClean="0"/>
              <a:t>GGe4	</a:t>
            </a:r>
            <a:br>
              <a:rPr lang="en-US" dirty="0" smtClean="0"/>
            </a:br>
            <a:r>
              <a:rPr lang="en-US" sz="2000" dirty="0" smtClean="0"/>
              <a:t>Dedicated </a:t>
            </a:r>
            <a:r>
              <a:rPr lang="en-US" sz="2000" dirty="0"/>
              <a:t>Card-not-present processing platform specifically designed for </a:t>
            </a:r>
            <a:r>
              <a:rPr lang="en-US" sz="2000" dirty="0" smtClean="0"/>
              <a:t>high-growth </a:t>
            </a:r>
            <a:r>
              <a:rPr lang="en-US" sz="2000" dirty="0" err="1"/>
              <a:t>eCommerce</a:t>
            </a:r>
            <a:r>
              <a:rPr lang="en-US" sz="2000" dirty="0"/>
              <a:t> </a:t>
            </a:r>
            <a:r>
              <a:rPr lang="en-US" sz="2000" dirty="0" smtClean="0"/>
              <a:t>companies</a:t>
            </a:r>
            <a:br>
              <a:rPr lang="en-US" sz="2000" dirty="0" smtClean="0"/>
            </a:br>
            <a:r>
              <a:rPr lang="en-US" sz="2000" dirty="0"/>
              <a:t/>
            </a:r>
            <a:br>
              <a:rPr lang="en-US" sz="2000" dirty="0"/>
            </a:br>
            <a:r>
              <a:rPr lang="en-US" sz="2000" dirty="0"/>
              <a:t>Simplified integration of a broad set of processing capabilities through First Data Global Gateway e4</a:t>
            </a:r>
            <a:r>
              <a:rPr lang="en-US" sz="2000" baseline="30000" dirty="0"/>
              <a:t>SM</a:t>
            </a:r>
            <a:r>
              <a:rPr lang="en-US" sz="2000" dirty="0"/>
              <a:t> service -- a best-of-breed payment gateway </a:t>
            </a:r>
            <a:r>
              <a:rPr lang="en-US" sz="2000" dirty="0" smtClean="0"/>
              <a:t>solution</a:t>
            </a:r>
            <a:br>
              <a:rPr lang="en-US" sz="2000" dirty="0" smtClean="0"/>
            </a:br>
            <a:r>
              <a:rPr lang="en-US" sz="2000" dirty="0"/>
              <a:t/>
            </a:r>
            <a:br>
              <a:rPr lang="en-US" sz="2000" dirty="0"/>
            </a:br>
            <a:r>
              <a:rPr lang="en-US" sz="2000" dirty="0"/>
              <a:t>Card data secured at moment of initial capture and removed completely from your environment with the </a:t>
            </a:r>
            <a:r>
              <a:rPr lang="en-US" sz="2000" dirty="0" err="1"/>
              <a:t>TransArmor</a:t>
            </a:r>
            <a:r>
              <a:rPr lang="en-US" sz="2000" baseline="30000" dirty="0"/>
              <a:t>® </a:t>
            </a:r>
            <a:r>
              <a:rPr lang="en-US" sz="2000" dirty="0"/>
              <a:t>solution</a:t>
            </a:r>
            <a:br>
              <a:rPr lang="en-US" sz="2000" dirty="0"/>
            </a:br>
            <a:r>
              <a:rPr lang="en-US" sz="2000" dirty="0"/>
              <a:t>Simple API’s and web-based interfaces to meet any level of programming </a:t>
            </a:r>
            <a:r>
              <a:rPr lang="en-US" sz="2000" dirty="0" smtClean="0"/>
              <a:t>expertise</a:t>
            </a:r>
            <a:br>
              <a:rPr lang="en-US" sz="2000" dirty="0" smtClean="0"/>
            </a:br>
            <a:r>
              <a:rPr lang="en-US" sz="2000" dirty="0"/>
              <a:t/>
            </a:r>
            <a:br>
              <a:rPr lang="en-US" sz="2000" dirty="0"/>
            </a:br>
            <a:r>
              <a:rPr lang="en-US" sz="2000" dirty="0"/>
              <a:t>Dynamic reporting capabilities to create and manipulate transaction reports for better analysis and understanding of your online payment </a:t>
            </a:r>
            <a:r>
              <a:rPr lang="en-US" sz="2000" dirty="0" smtClean="0"/>
              <a:t>activity</a:t>
            </a:r>
            <a:br>
              <a:rPr lang="en-US" sz="2000" dirty="0" smtClean="0"/>
            </a:br>
            <a:r>
              <a:rPr lang="en-US" sz="2000" dirty="0"/>
              <a:t/>
            </a:r>
            <a:br>
              <a:rPr lang="en-US" sz="2000" dirty="0"/>
            </a:br>
            <a:r>
              <a:rPr lang="en-US" sz="2000" dirty="0"/>
              <a:t>Hosted, highly configurable solution for processing recurring payments effectively and </a:t>
            </a:r>
            <a:r>
              <a:rPr lang="en-US" sz="2000" dirty="0" smtClean="0"/>
              <a:t>efficiently</a:t>
            </a:r>
            <a:endParaRPr lang="en-US" sz="2000" dirty="0"/>
          </a:p>
        </p:txBody>
      </p:sp>
    </p:spTree>
    <p:extLst>
      <p:ext uri="{BB962C8B-B14F-4D97-AF65-F5344CB8AC3E}">
        <p14:creationId xmlns:p14="http://schemas.microsoft.com/office/powerpoint/2010/main" val="36553728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smtClean="0"/>
              <a:t>Transarmor</a:t>
            </a:r>
            <a:r>
              <a:rPr lang="en-US" sz="3600" dirty="0" smtClean="0"/>
              <a:t> Security on every Transaction</a:t>
            </a:r>
            <a:br>
              <a:rPr lang="en-US" sz="3600" dirty="0" smtClean="0"/>
            </a:br>
            <a:r>
              <a:rPr lang="en-US" sz="2000" dirty="0" smtClean="0"/>
              <a:t>Benefits for Business</a:t>
            </a:r>
            <a:endParaRPr lang="en-US" sz="2000" dirty="0"/>
          </a:p>
        </p:txBody>
      </p:sp>
      <p:graphicFrame>
        <p:nvGraphicFramePr>
          <p:cNvPr id="4" name="Content Placeholder 3"/>
          <p:cNvGraphicFramePr>
            <a:graphicFrameLocks noGrp="1" noChangeAspect="1"/>
          </p:cNvGraphicFramePr>
          <p:nvPr>
            <p:ph idx="1"/>
            <p:extLst>
              <p:ext uri="{D42A27DB-BD31-4B8C-83A1-F6EECF244321}">
                <p14:modId xmlns:p14="http://schemas.microsoft.com/office/powerpoint/2010/main" val="294033447"/>
              </p:ext>
            </p:extLst>
          </p:nvPr>
        </p:nvGraphicFramePr>
        <p:xfrm>
          <a:off x="5765146" y="1410728"/>
          <a:ext cx="1953465" cy="1648236"/>
        </p:xfrm>
        <a:graphic>
          <a:graphicData uri="http://schemas.openxmlformats.org/presentationml/2006/ole">
            <mc:AlternateContent xmlns:mc="http://schemas.openxmlformats.org/markup-compatibility/2006">
              <mc:Choice xmlns:v="urn:schemas-microsoft-com:vml" Requires="v">
                <p:oleObj spid="_x0000_s2062" name="Packager Shell Object" showAsIcon="1" r:id="rId3" imgW="914400" imgH="771480" progId="Package">
                  <p:embed/>
                </p:oleObj>
              </mc:Choice>
              <mc:Fallback>
                <p:oleObj name="Packager Shell Object" showAsIcon="1" r:id="rId3" imgW="914400" imgH="771480" progId="Package">
                  <p:embed/>
                  <p:pic>
                    <p:nvPicPr>
                      <p:cNvPr id="0" name=""/>
                      <p:cNvPicPr/>
                      <p:nvPr/>
                    </p:nvPicPr>
                    <p:blipFill>
                      <a:blip r:embed="rId4"/>
                      <a:stretch>
                        <a:fillRect/>
                      </a:stretch>
                    </p:blipFill>
                    <p:spPr>
                      <a:xfrm>
                        <a:off x="5765146" y="1410728"/>
                        <a:ext cx="1953465" cy="1648236"/>
                      </a:xfrm>
                      <a:prstGeom prst="rect">
                        <a:avLst/>
                      </a:prstGeom>
                    </p:spPr>
                  </p:pic>
                </p:oleObj>
              </mc:Fallback>
            </mc:AlternateContent>
          </a:graphicData>
        </a:graphic>
      </p:graphicFrame>
      <p:sp>
        <p:nvSpPr>
          <p:cNvPr id="5" name="TextBox 4"/>
          <p:cNvSpPr txBox="1"/>
          <p:nvPr/>
        </p:nvSpPr>
        <p:spPr>
          <a:xfrm>
            <a:off x="2702859" y="2441926"/>
            <a:ext cx="3361764" cy="369332"/>
          </a:xfrm>
          <a:prstGeom prst="rect">
            <a:avLst/>
          </a:prstGeom>
          <a:noFill/>
        </p:spPr>
        <p:txBody>
          <a:bodyPr wrap="square" rtlCol="0">
            <a:spAutoFit/>
          </a:bodyPr>
          <a:lstStyle/>
          <a:p>
            <a:r>
              <a:rPr lang="en-US" dirty="0" smtClean="0"/>
              <a:t>Click for more information:</a:t>
            </a:r>
            <a:endParaRPr lang="en-US" dirty="0"/>
          </a:p>
        </p:txBody>
      </p:sp>
      <p:sp>
        <p:nvSpPr>
          <p:cNvPr id="7" name="TextBox 6"/>
          <p:cNvSpPr txBox="1"/>
          <p:nvPr/>
        </p:nvSpPr>
        <p:spPr>
          <a:xfrm>
            <a:off x="995082" y="3227294"/>
            <a:ext cx="10139082" cy="3570208"/>
          </a:xfrm>
          <a:prstGeom prst="rect">
            <a:avLst/>
          </a:prstGeom>
          <a:noFill/>
        </p:spPr>
        <p:txBody>
          <a:bodyPr wrap="square" rtlCol="0">
            <a:spAutoFit/>
          </a:bodyPr>
          <a:lstStyle/>
          <a:p>
            <a:pPr marL="285750" indent="-285750">
              <a:buFont typeface="Arial" panose="020B0604020202020204" pitchFamily="34" charset="0"/>
              <a:buChar char="•"/>
            </a:pPr>
            <a:r>
              <a:rPr lang="en-US" sz="1600" dirty="0" smtClean="0"/>
              <a:t>First </a:t>
            </a:r>
            <a:r>
              <a:rPr lang="en-US" sz="1600" dirty="0"/>
              <a:t>Data helps your business dramatically increase payment security and reduce risk using state-of-the-art encryption and security token authentication to protect merchants and consumers from the risks of transmitting and storing vulnerable card data at your location</a:t>
            </a:r>
            <a:r>
              <a:rPr lang="en-US" sz="1600" dirty="0" smtClean="0"/>
              <a:t>.</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Multiple layers of protection make cardholder data significantly more </a:t>
            </a:r>
            <a:r>
              <a:rPr lang="en-US" sz="1600" dirty="0" smtClean="0"/>
              <a:t>secure</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Reduce risk and address the root cause of data security </a:t>
            </a:r>
            <a:r>
              <a:rPr lang="en-US" sz="1600" dirty="0" smtClean="0"/>
              <a:t>issues</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Decrease your liability for breaches and enjoy the extra security of a limited warranty </a:t>
            </a:r>
            <a:endParaRPr lang="en-US" sz="1600" dirty="0" smtClean="0"/>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Reduce </a:t>
            </a:r>
            <a:r>
              <a:rPr lang="en-US" sz="1600" dirty="0">
                <a:hlinkClick r:id="rId5"/>
              </a:rPr>
              <a:t>PCI compliance</a:t>
            </a:r>
            <a:r>
              <a:rPr lang="en-US" sz="1600" dirty="0"/>
              <a:t> scope, effort and </a:t>
            </a:r>
            <a:r>
              <a:rPr lang="en-US" sz="1600" dirty="0" smtClean="0"/>
              <a:t>cost</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Easy implementation and </a:t>
            </a:r>
            <a:r>
              <a:rPr lang="en-US" sz="1600" dirty="0" smtClean="0"/>
              <a:t>maintenance, </a:t>
            </a:r>
            <a:r>
              <a:rPr lang="en-US" sz="1600" dirty="0"/>
              <a:t>which enables IT to focus on broader business initiatives</a:t>
            </a:r>
          </a:p>
          <a:p>
            <a:endParaRPr lang="en-US" dirty="0"/>
          </a:p>
        </p:txBody>
      </p:sp>
    </p:spTree>
    <p:extLst>
      <p:ext uri="{BB962C8B-B14F-4D97-AF65-F5344CB8AC3E}">
        <p14:creationId xmlns:p14="http://schemas.microsoft.com/office/powerpoint/2010/main" val="560684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smtClean="0"/>
              <a:t>Transarmor</a:t>
            </a:r>
            <a:r>
              <a:rPr lang="en-US" sz="3600" dirty="0" smtClean="0"/>
              <a:t> Security on every Transaction</a:t>
            </a:r>
            <a:br>
              <a:rPr lang="en-US" sz="3600" dirty="0" smtClean="0"/>
            </a:br>
            <a:r>
              <a:rPr lang="en-US" sz="2000" dirty="0" smtClean="0"/>
              <a:t>Key Components</a:t>
            </a:r>
            <a:endParaRPr lang="en-US" sz="2000" dirty="0"/>
          </a:p>
        </p:txBody>
      </p:sp>
      <p:sp>
        <p:nvSpPr>
          <p:cNvPr id="6" name="Rectangle 1"/>
          <p:cNvSpPr>
            <a:spLocks noChangeArrowheads="1"/>
          </p:cNvSpPr>
          <p:nvPr/>
        </p:nvSpPr>
        <p:spPr bwMode="auto">
          <a:xfrm>
            <a:off x="646111" y="1853248"/>
            <a:ext cx="4692371" cy="4585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smtClean="0">
                <a:ln>
                  <a:noFill/>
                </a:ln>
                <a:solidFill>
                  <a:schemeClr val="tx1"/>
                </a:solidFill>
                <a:effectLst/>
                <a:latin typeface="Arial" panose="020B0604020202020204" pitchFamily="34" charset="0"/>
              </a:rPr>
              <a:t>Combined public/private key encryption with card-based tokenization to protect data at every processing stage </a:t>
            </a:r>
          </a:p>
          <a:p>
            <a:pPr marL="0" marR="0" lvl="0" indent="0" algn="l" defTabSz="914400" rtl="0" eaLnBrk="0" fontAlgn="base" latinLnBrk="0" hangingPunct="0">
              <a:lnSpc>
                <a:spcPct val="100000"/>
              </a:lnSpc>
              <a:spcBef>
                <a:spcPct val="0"/>
              </a:spcBef>
              <a:spcAft>
                <a:spcPct val="0"/>
              </a:spcAft>
              <a:buClrTx/>
              <a:buSzTx/>
              <a:tabLst/>
            </a:pPr>
            <a:endParaRPr kumimoji="0" lang="en-US" sz="16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smtClean="0">
                <a:ln>
                  <a:noFill/>
                </a:ln>
                <a:solidFill>
                  <a:schemeClr val="tx1"/>
                </a:solidFill>
                <a:effectLst/>
                <a:latin typeface="Arial" panose="020B0604020202020204" pitchFamily="34" charset="0"/>
              </a:rPr>
              <a:t>The use of the token number to replace the cardholder data virtually eliminates the sensitive data within the merchant environment </a:t>
            </a:r>
          </a:p>
          <a:p>
            <a:pPr marL="0" marR="0" lvl="0" indent="0" algn="l" defTabSz="914400" rtl="0" eaLnBrk="0" fontAlgn="base" latinLnBrk="0" hangingPunct="0">
              <a:lnSpc>
                <a:spcPct val="100000"/>
              </a:lnSpc>
              <a:spcBef>
                <a:spcPct val="0"/>
              </a:spcBef>
              <a:spcAft>
                <a:spcPct val="0"/>
              </a:spcAft>
              <a:buClrTx/>
              <a:buSzTx/>
              <a:tabLst/>
            </a:pPr>
            <a:endParaRPr kumimoji="0" lang="en-US" sz="16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smtClean="0">
                <a:ln>
                  <a:noFill/>
                </a:ln>
                <a:solidFill>
                  <a:schemeClr val="tx1"/>
                </a:solidFill>
                <a:effectLst/>
                <a:latin typeface="Arial" panose="020B0604020202020204" pitchFamily="34" charset="0"/>
              </a:rPr>
              <a:t>Full access to the format-preserving tokenized card data for business and marketing uses </a:t>
            </a:r>
          </a:p>
          <a:p>
            <a:pPr marL="0" marR="0" lvl="0" indent="0" algn="l" defTabSz="914400" rtl="0" eaLnBrk="0" fontAlgn="base" latinLnBrk="0" hangingPunct="0">
              <a:lnSpc>
                <a:spcPct val="100000"/>
              </a:lnSpc>
              <a:spcBef>
                <a:spcPct val="0"/>
              </a:spcBef>
              <a:spcAft>
                <a:spcPct val="0"/>
              </a:spcAft>
              <a:buClrTx/>
              <a:buSzTx/>
              <a:tabLst/>
            </a:pPr>
            <a:endParaRPr kumimoji="0" lang="en-US" sz="16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smtClean="0">
                <a:ln>
                  <a:noFill/>
                </a:ln>
                <a:solidFill>
                  <a:schemeClr val="tx1"/>
                </a:solidFill>
                <a:effectLst/>
                <a:latin typeface="Arial" panose="020B0604020202020204" pitchFamily="34" charset="0"/>
              </a:rPr>
              <a:t>Limited warranty against compromise of the token number, including fraudulent use outside of the merchant systems environment*</a:t>
            </a:r>
            <a:br>
              <a:rPr kumimoji="0" lang="en-US" sz="1600" b="0" i="0" u="none" strike="noStrike" cap="none" normalizeH="0" baseline="0" dirty="0" smtClean="0">
                <a:ln>
                  <a:noFill/>
                </a:ln>
                <a:solidFill>
                  <a:schemeClr val="tx1"/>
                </a:solidFill>
                <a:effectLst/>
                <a:latin typeface="Arial" panose="020B0604020202020204" pitchFamily="34" charset="0"/>
              </a:rPr>
            </a:br>
            <a:r>
              <a:rPr kumimoji="0" lang="en-US" sz="1800" b="0" i="0" u="none" strike="noStrike" cap="none" normalizeH="0" baseline="0" dirty="0" smtClean="0">
                <a:ln>
                  <a:noFill/>
                </a:ln>
                <a:solidFill>
                  <a:schemeClr val="tx1"/>
                </a:solidFill>
                <a:effectLst/>
                <a:latin typeface="Arial" panose="020B0604020202020204" pitchFamily="34" charset="0"/>
              </a:rPr>
              <a:t/>
            </a:r>
            <a:br>
              <a:rPr kumimoji="0" lang="en-US" sz="1800" b="0" i="0" u="none" strike="noStrike" cap="none" normalizeH="0" baseline="0" dirty="0" smtClean="0">
                <a:ln>
                  <a:noFill/>
                </a:ln>
                <a:solidFill>
                  <a:schemeClr val="tx1"/>
                </a:solidFill>
                <a:effectLst/>
                <a:latin typeface="Arial" panose="020B0604020202020204" pitchFamily="34" charset="0"/>
              </a:rPr>
            </a:br>
            <a:r>
              <a:rPr kumimoji="0" lang="en-US" sz="1600" b="0" i="0" u="none" strike="noStrike" cap="none" normalizeH="0" baseline="0" dirty="0" smtClean="0">
                <a:ln>
                  <a:noFill/>
                </a:ln>
                <a:solidFill>
                  <a:srgbClr val="92D050"/>
                </a:solidFill>
                <a:effectLst/>
                <a:latin typeface="Arial" panose="020B0604020202020204" pitchFamily="34" charset="0"/>
              </a:rPr>
              <a:t>*Compliance with association rules and PCI DSS required.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anose="020B0604020202020204" pitchFamily="34" charset="0"/>
            </a:endParaRPr>
          </a:p>
        </p:txBody>
      </p:sp>
      <p:graphicFrame>
        <p:nvGraphicFramePr>
          <p:cNvPr id="9" name="Object 8"/>
          <p:cNvGraphicFramePr>
            <a:graphicFrameLocks noChangeAspect="1"/>
          </p:cNvGraphicFramePr>
          <p:nvPr>
            <p:extLst>
              <p:ext uri="{D42A27DB-BD31-4B8C-83A1-F6EECF244321}">
                <p14:modId xmlns:p14="http://schemas.microsoft.com/office/powerpoint/2010/main" val="2723685331"/>
              </p:ext>
            </p:extLst>
          </p:nvPr>
        </p:nvGraphicFramePr>
        <p:xfrm>
          <a:off x="9158845" y="1246744"/>
          <a:ext cx="1783977" cy="1505231"/>
        </p:xfrm>
        <a:graphic>
          <a:graphicData uri="http://schemas.openxmlformats.org/presentationml/2006/ole">
            <mc:AlternateContent xmlns:mc="http://schemas.openxmlformats.org/markup-compatibility/2006">
              <mc:Choice xmlns:v="urn:schemas-microsoft-com:vml" Requires="v">
                <p:oleObj spid="_x0000_s3086" name="Packager Shell Object" showAsIcon="1" r:id="rId3" imgW="914400" imgH="771480" progId="Package">
                  <p:embed/>
                </p:oleObj>
              </mc:Choice>
              <mc:Fallback>
                <p:oleObj name="Packager Shell Object" showAsIcon="1" r:id="rId3" imgW="914400" imgH="771480" progId="Package">
                  <p:embed/>
                  <p:pic>
                    <p:nvPicPr>
                      <p:cNvPr id="0" name=""/>
                      <p:cNvPicPr/>
                      <p:nvPr/>
                    </p:nvPicPr>
                    <p:blipFill>
                      <a:blip r:embed="rId4"/>
                      <a:stretch>
                        <a:fillRect/>
                      </a:stretch>
                    </p:blipFill>
                    <p:spPr>
                      <a:xfrm>
                        <a:off x="9158845" y="1246744"/>
                        <a:ext cx="1783977" cy="1505231"/>
                      </a:xfrm>
                      <a:prstGeom prst="rect">
                        <a:avLst/>
                      </a:prstGeom>
                    </p:spPr>
                  </p:pic>
                </p:oleObj>
              </mc:Fallback>
            </mc:AlternateContent>
          </a:graphicData>
        </a:graphic>
      </p:graphicFrame>
      <p:sp>
        <p:nvSpPr>
          <p:cNvPr id="10" name="TextBox 9"/>
          <p:cNvSpPr txBox="1"/>
          <p:nvPr/>
        </p:nvSpPr>
        <p:spPr>
          <a:xfrm>
            <a:off x="6333564" y="1892938"/>
            <a:ext cx="3349716" cy="369332"/>
          </a:xfrm>
          <a:prstGeom prst="rect">
            <a:avLst/>
          </a:prstGeom>
          <a:noFill/>
        </p:spPr>
        <p:txBody>
          <a:bodyPr wrap="square" rtlCol="0">
            <a:spAutoFit/>
          </a:bodyPr>
          <a:lstStyle/>
          <a:p>
            <a:r>
              <a:rPr lang="en-US" dirty="0" smtClean="0">
                <a:solidFill>
                  <a:srgbClr val="92D050"/>
                </a:solidFill>
              </a:rPr>
              <a:t>Watch Short Promo Ad:  </a:t>
            </a:r>
            <a:endParaRPr lang="en-US" dirty="0">
              <a:solidFill>
                <a:srgbClr val="92D050"/>
              </a:solidFill>
            </a:endParaRPr>
          </a:p>
        </p:txBody>
      </p:sp>
      <p:pic>
        <p:nvPicPr>
          <p:cNvPr id="11" name="Picture 10"/>
          <p:cNvPicPr>
            <a:picLocks noChangeAspect="1"/>
          </p:cNvPicPr>
          <p:nvPr/>
        </p:nvPicPr>
        <p:blipFill rotWithShape="1">
          <a:blip r:embed="rId5"/>
          <a:srcRect l="25471" t="19669" r="26161" b="4780"/>
          <a:stretch/>
        </p:blipFill>
        <p:spPr>
          <a:xfrm>
            <a:off x="6207102" y="2301960"/>
            <a:ext cx="4933643" cy="4332750"/>
          </a:xfrm>
          <a:prstGeom prst="rect">
            <a:avLst/>
          </a:prstGeom>
        </p:spPr>
      </p:pic>
    </p:spTree>
    <p:extLst>
      <p:ext uri="{BB962C8B-B14F-4D97-AF65-F5344CB8AC3E}">
        <p14:creationId xmlns:p14="http://schemas.microsoft.com/office/powerpoint/2010/main" val="33437795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10863718" cy="1400530"/>
          </a:xfrm>
        </p:spPr>
        <p:txBody>
          <a:bodyPr/>
          <a:lstStyle/>
          <a:p>
            <a:pPr marL="0" indent="0"/>
            <a:r>
              <a:rPr lang="en-US" dirty="0"/>
              <a:t>Differentiate and Grow  Your Brand with Mobile Pay</a:t>
            </a:r>
            <a:br>
              <a:rPr lang="en-US" dirty="0"/>
            </a:br>
            <a:r>
              <a:rPr lang="en-US" sz="2000" dirty="0"/>
              <a:t>GIFT CARD SOLUTIONS</a:t>
            </a:r>
            <a:r>
              <a:rPr lang="en-US" dirty="0"/>
              <a:t/>
            </a:r>
            <a:br>
              <a:rPr lang="en-US" dirty="0"/>
            </a:br>
            <a:endParaRPr lang="en-US" dirty="0"/>
          </a:p>
        </p:txBody>
      </p:sp>
      <p:sp>
        <p:nvSpPr>
          <p:cNvPr id="3" name="Content Placeholder 2"/>
          <p:cNvSpPr>
            <a:spLocks noGrp="1"/>
          </p:cNvSpPr>
          <p:nvPr>
            <p:ph idx="1"/>
          </p:nvPr>
        </p:nvSpPr>
        <p:spPr>
          <a:xfrm>
            <a:off x="185506" y="2628089"/>
            <a:ext cx="11784927" cy="4138245"/>
          </a:xfrm>
        </p:spPr>
        <p:txBody>
          <a:bodyPr>
            <a:normAutofit fontScale="92500" lnSpcReduction="20000"/>
          </a:bodyPr>
          <a:lstStyle/>
          <a:p>
            <a:r>
              <a:rPr lang="en-US" b="1" dirty="0" smtClean="0">
                <a:solidFill>
                  <a:srgbClr val="92D050"/>
                </a:solidFill>
              </a:rPr>
              <a:t>Industry Leading Expertise</a:t>
            </a:r>
            <a:r>
              <a:rPr lang="en-US" dirty="0" smtClean="0"/>
              <a:t>:  17 years of experience in Prepaid solutions, starting with the industry’s first card program.  Have implemented thousands of gift card programs and managed many successful conversions, including many of the industry’s largest programs.</a:t>
            </a:r>
          </a:p>
          <a:p>
            <a:r>
              <a:rPr lang="en-US" b="1" dirty="0" smtClean="0">
                <a:solidFill>
                  <a:srgbClr val="92D050"/>
                </a:solidFill>
              </a:rPr>
              <a:t>Comprehensive Services</a:t>
            </a:r>
            <a:r>
              <a:rPr lang="en-US" dirty="0" smtClean="0"/>
              <a:t>:  Reliable processing platform, including product design, card plastics management, back office services, &amp; advanced tools that improve the security of the program.</a:t>
            </a:r>
            <a:endParaRPr lang="en-US" dirty="0"/>
          </a:p>
          <a:p>
            <a:r>
              <a:rPr lang="en-US" b="1" dirty="0">
                <a:solidFill>
                  <a:srgbClr val="92D050"/>
                </a:solidFill>
              </a:rPr>
              <a:t>Unsurpassed </a:t>
            </a:r>
            <a:r>
              <a:rPr lang="en-US" b="1" dirty="0" smtClean="0">
                <a:solidFill>
                  <a:srgbClr val="92D050"/>
                </a:solidFill>
              </a:rPr>
              <a:t>Reliability</a:t>
            </a:r>
            <a:r>
              <a:rPr lang="en-US" dirty="0" smtClean="0"/>
              <a:t>:  Maintain 99.9% system uptime with command center monitoring 24x7 and an unparalleled incident response process.</a:t>
            </a:r>
            <a:endParaRPr lang="en-US" dirty="0"/>
          </a:p>
          <a:p>
            <a:r>
              <a:rPr lang="en-US" b="1" dirty="0">
                <a:solidFill>
                  <a:srgbClr val="92D050"/>
                </a:solidFill>
              </a:rPr>
              <a:t>Fraud </a:t>
            </a:r>
            <a:r>
              <a:rPr lang="en-US" b="1" dirty="0" smtClean="0">
                <a:solidFill>
                  <a:srgbClr val="92D050"/>
                </a:solidFill>
              </a:rPr>
              <a:t>Protection</a:t>
            </a:r>
            <a:r>
              <a:rPr lang="en-US" dirty="0" smtClean="0"/>
              <a:t>:  Comprehensive, industry leading Point-of-Sale (POS) systems with transaction processing and card technologies that help protect against gift card fraud.  This includes unique features such as proprietary card numbering and data structure.  PINs and encryption required for Internet redemption transactions and a Fraud Watch solution.</a:t>
            </a:r>
            <a:endParaRPr lang="en-US" dirty="0"/>
          </a:p>
          <a:p>
            <a:r>
              <a:rPr lang="en-US" b="1" dirty="0">
                <a:solidFill>
                  <a:srgbClr val="92D050"/>
                </a:solidFill>
              </a:rPr>
              <a:t>Relevant Business </a:t>
            </a:r>
            <a:r>
              <a:rPr lang="en-US" b="1" dirty="0" smtClean="0">
                <a:solidFill>
                  <a:srgbClr val="92D050"/>
                </a:solidFill>
              </a:rPr>
              <a:t>Advice</a:t>
            </a:r>
            <a:r>
              <a:rPr lang="en-US" dirty="0" smtClean="0"/>
              <a:t>:  Single point-of-contact assures you easy access to everything you need to manage your program.  Receive exclusive access to customer insights, best practices, comprehensive industry research, industry trend information and targeted recommendations that will help drive your gift card program growth.</a:t>
            </a:r>
            <a:endParaRPr lang="en-US" dirty="0"/>
          </a:p>
        </p:txBody>
      </p:sp>
    </p:spTree>
    <p:extLst>
      <p:ext uri="{BB962C8B-B14F-4D97-AF65-F5344CB8AC3E}">
        <p14:creationId xmlns:p14="http://schemas.microsoft.com/office/powerpoint/2010/main" val="39522677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10863718" cy="1400530"/>
          </a:xfrm>
        </p:spPr>
        <p:txBody>
          <a:bodyPr/>
          <a:lstStyle/>
          <a:p>
            <a:pPr marL="0" indent="0"/>
            <a:r>
              <a:rPr lang="en-US" dirty="0"/>
              <a:t>Differentiate and Grow  Your Brand with Mobile Pay</a:t>
            </a:r>
            <a:br>
              <a:rPr lang="en-US" dirty="0"/>
            </a:br>
            <a:r>
              <a:rPr lang="en-US" sz="2000" dirty="0" smtClean="0"/>
              <a:t>GIFT </a:t>
            </a:r>
            <a:r>
              <a:rPr lang="en-US" sz="2000" dirty="0"/>
              <a:t>CARD SOLUTIONS</a:t>
            </a:r>
            <a:r>
              <a:rPr lang="en-US" dirty="0"/>
              <a:t/>
            </a:r>
            <a:br>
              <a:rPr lang="en-US" dirty="0"/>
            </a:br>
            <a:endParaRPr lang="en-US" dirty="0"/>
          </a:p>
        </p:txBody>
      </p:sp>
      <p:sp>
        <p:nvSpPr>
          <p:cNvPr id="3" name="Content Placeholder 2"/>
          <p:cNvSpPr>
            <a:spLocks noGrp="1"/>
          </p:cNvSpPr>
          <p:nvPr>
            <p:ph idx="1"/>
          </p:nvPr>
        </p:nvSpPr>
        <p:spPr>
          <a:xfrm>
            <a:off x="185506" y="2628089"/>
            <a:ext cx="11784927" cy="4138245"/>
          </a:xfrm>
        </p:spPr>
        <p:txBody>
          <a:bodyPr>
            <a:normAutofit fontScale="92500" lnSpcReduction="20000"/>
          </a:bodyPr>
          <a:lstStyle/>
          <a:p>
            <a:r>
              <a:rPr lang="en-US" b="1" dirty="0" smtClean="0">
                <a:solidFill>
                  <a:srgbClr val="92D050"/>
                </a:solidFill>
              </a:rPr>
              <a:t>Multi-Purse Card</a:t>
            </a:r>
            <a:r>
              <a:rPr lang="en-US" dirty="0" smtClean="0"/>
              <a:t>:  Single card to carry gift balances for multiple merchants.</a:t>
            </a:r>
          </a:p>
          <a:p>
            <a:r>
              <a:rPr lang="en-US" b="1" dirty="0" smtClean="0">
                <a:solidFill>
                  <a:srgbClr val="92D050"/>
                </a:solidFill>
              </a:rPr>
              <a:t>Reload Automation</a:t>
            </a:r>
            <a:r>
              <a:rPr lang="en-US" dirty="0" smtClean="0"/>
              <a:t>:  Easy to use web-based solution, enabling consumers to reload fund onto stored-value cards in real time via a link to a credit card or checking account.  Encourages repeat card usage and increases frequency of customer visits through real time processing and rule-based reloading.</a:t>
            </a:r>
          </a:p>
          <a:p>
            <a:r>
              <a:rPr lang="en-US" b="1" dirty="0" err="1" smtClean="0">
                <a:solidFill>
                  <a:srgbClr val="92D050"/>
                </a:solidFill>
              </a:rPr>
              <a:t>eGift</a:t>
            </a:r>
            <a:r>
              <a:rPr lang="en-US" b="1" dirty="0" smtClean="0">
                <a:solidFill>
                  <a:srgbClr val="92D050"/>
                </a:solidFill>
              </a:rPr>
              <a:t> Social</a:t>
            </a:r>
            <a:r>
              <a:rPr lang="en-US" dirty="0" smtClean="0"/>
              <a:t>:  Provides consumers the ability to quickly and easily send a gift to a friend via Facebook, to their mobile device or email.  Increases sales through the power of social networks, expanding your gift card program into new markets and demographics.</a:t>
            </a:r>
          </a:p>
          <a:p>
            <a:r>
              <a:rPr lang="en-US" b="1" dirty="0" smtClean="0">
                <a:solidFill>
                  <a:srgbClr val="92D050"/>
                </a:solidFill>
              </a:rPr>
              <a:t>Internet Sales Solution</a:t>
            </a:r>
            <a:r>
              <a:rPr lang="en-US" dirty="0" smtClean="0"/>
              <a:t>:  Robust, web-based gift card order and program management system as well as order fulfillment services for B2B and B2C sales.  Creates new revenue opportunities with reduced administrative efforts by enabling online B2B and B2C sales through your website.</a:t>
            </a:r>
          </a:p>
          <a:p>
            <a:r>
              <a:rPr lang="en-US" b="1" dirty="0" err="1" smtClean="0">
                <a:solidFill>
                  <a:srgbClr val="92D050"/>
                </a:solidFill>
              </a:rPr>
              <a:t>mVoucher</a:t>
            </a:r>
            <a:r>
              <a:rPr lang="en-US" b="1" dirty="0" smtClean="0">
                <a:solidFill>
                  <a:srgbClr val="92D050"/>
                </a:solidFill>
              </a:rPr>
              <a:t> Solution</a:t>
            </a:r>
            <a:r>
              <a:rPr lang="en-US" dirty="0" smtClean="0"/>
              <a:t>:  Mobile couponing distribution system that leverages your gift card program to track the coupon to redemption.  Allows you to reach customers through a broad array of mobile media outlets including social media sites, online mapping and directional services, location-based shopping apps and existing merchant loyalty programs.</a:t>
            </a:r>
          </a:p>
          <a:p>
            <a:endParaRPr lang="en-US" dirty="0"/>
          </a:p>
        </p:txBody>
      </p:sp>
    </p:spTree>
    <p:extLst>
      <p:ext uri="{BB962C8B-B14F-4D97-AF65-F5344CB8AC3E}">
        <p14:creationId xmlns:p14="http://schemas.microsoft.com/office/powerpoint/2010/main" val="27144778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10863718" cy="1400530"/>
          </a:xfrm>
        </p:spPr>
        <p:txBody>
          <a:bodyPr/>
          <a:lstStyle/>
          <a:p>
            <a:pPr marL="0" indent="0"/>
            <a:r>
              <a:rPr lang="en-US" dirty="0"/>
              <a:t>Differentiate and Grow  Your Brand with Mobile Pay</a:t>
            </a:r>
            <a:br>
              <a:rPr lang="en-US" dirty="0"/>
            </a:br>
            <a:r>
              <a:rPr lang="en-US" sz="2000" dirty="0" smtClean="0"/>
              <a:t>GIFT </a:t>
            </a:r>
            <a:r>
              <a:rPr lang="en-US" sz="2000" dirty="0"/>
              <a:t>CARD SOLUTIONS</a:t>
            </a:r>
            <a:r>
              <a:rPr lang="en-US" dirty="0"/>
              <a:t/>
            </a:r>
            <a:br>
              <a:rPr lang="en-US" dirty="0"/>
            </a:b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10767289"/>
              </p:ext>
            </p:extLst>
          </p:nvPr>
        </p:nvGraphicFramePr>
        <p:xfrm>
          <a:off x="185738" y="2627313"/>
          <a:ext cx="11784012" cy="1833880"/>
        </p:xfrm>
        <a:graphic>
          <a:graphicData uri="http://schemas.openxmlformats.org/drawingml/2006/table">
            <a:tbl>
              <a:tblPr firstRow="1" bandRow="1">
                <a:tableStyleId>{5C22544A-7EE6-4342-B048-85BDC9FD1C3A}</a:tableStyleId>
              </a:tblPr>
              <a:tblGrid>
                <a:gridCol w="3928004"/>
                <a:gridCol w="3928004"/>
                <a:gridCol w="3928004"/>
              </a:tblGrid>
              <a:tr h="370840">
                <a:tc>
                  <a:txBody>
                    <a:bodyPr/>
                    <a:lstStyle/>
                    <a:p>
                      <a:r>
                        <a:rPr lang="en-US" dirty="0" smtClean="0"/>
                        <a:t>1/3</a:t>
                      </a:r>
                      <a:endParaRPr lang="en-US" dirty="0"/>
                    </a:p>
                  </a:txBody>
                  <a:tcPr/>
                </a:tc>
                <a:tc>
                  <a:txBody>
                    <a:bodyPr/>
                    <a:lstStyle/>
                    <a:p>
                      <a:r>
                        <a:rPr lang="en-US" dirty="0" smtClean="0"/>
                        <a:t>99.9%</a:t>
                      </a:r>
                      <a:endParaRPr lang="en-US" dirty="0"/>
                    </a:p>
                  </a:txBody>
                  <a:tcPr/>
                </a:tc>
                <a:tc>
                  <a:txBody>
                    <a:bodyPr/>
                    <a:lstStyle/>
                    <a:p>
                      <a:r>
                        <a:rPr lang="en-US" dirty="0" smtClean="0"/>
                        <a:t>25%</a:t>
                      </a:r>
                      <a:endParaRPr lang="en-US" dirty="0"/>
                    </a:p>
                  </a:txBody>
                  <a:tcPr/>
                </a:tc>
              </a:tr>
              <a:tr h="370840">
                <a:tc>
                  <a:txBody>
                    <a:bodyPr/>
                    <a:lstStyle/>
                    <a:p>
                      <a:r>
                        <a:rPr lang="en-US" dirty="0" smtClean="0"/>
                        <a:t>Over one</a:t>
                      </a:r>
                      <a:r>
                        <a:rPr lang="en-US" baseline="0" dirty="0" smtClean="0"/>
                        <a:t> third of consumers receiving gift cards change their purchasing plans, resulting in additional sales for the merchant.*</a:t>
                      </a:r>
                      <a:endParaRPr lang="en-US" dirty="0"/>
                    </a:p>
                  </a:txBody>
                  <a:tcPr/>
                </a:tc>
                <a:tc>
                  <a:txBody>
                    <a:bodyPr/>
                    <a:lstStyle/>
                    <a:p>
                      <a:r>
                        <a:rPr lang="en-US" dirty="0" smtClean="0"/>
                        <a:t>99.9% uptime</a:t>
                      </a:r>
                      <a:r>
                        <a:rPr lang="en-US" baseline="0" dirty="0" smtClean="0"/>
                        <a:t> means quicker transactions and happier customers.</a:t>
                      </a:r>
                      <a:endParaRPr lang="en-US" dirty="0"/>
                    </a:p>
                  </a:txBody>
                  <a:tcPr/>
                </a:tc>
                <a:tc>
                  <a:txBody>
                    <a:bodyPr/>
                    <a:lstStyle/>
                    <a:p>
                      <a:r>
                        <a:rPr lang="en-US" dirty="0" smtClean="0"/>
                        <a:t>Twenty five percent of consumers are interested in e-gift.*</a:t>
                      </a:r>
                      <a:endParaRPr lang="en-US" dirty="0"/>
                    </a:p>
                  </a:txBody>
                  <a:tcPr/>
                </a:tc>
              </a:tr>
            </a:tbl>
          </a:graphicData>
        </a:graphic>
      </p:graphicFrame>
      <p:sp>
        <p:nvSpPr>
          <p:cNvPr id="5" name="Footer Placeholder 4"/>
          <p:cNvSpPr>
            <a:spLocks noGrp="1"/>
          </p:cNvSpPr>
          <p:nvPr>
            <p:ph type="ftr" sz="quarter" idx="11"/>
          </p:nvPr>
        </p:nvSpPr>
        <p:spPr>
          <a:xfrm>
            <a:off x="7779657" y="6432953"/>
            <a:ext cx="4412343" cy="272647"/>
          </a:xfrm>
        </p:spPr>
        <p:txBody>
          <a:bodyPr/>
          <a:lstStyle/>
          <a:p>
            <a:r>
              <a:rPr lang="en-US" dirty="0" smtClean="0"/>
              <a:t>*2010 First Data U.S. Gift Card Consumer Insight  Data Study</a:t>
            </a:r>
            <a:endParaRPr lang="en-US" dirty="0"/>
          </a:p>
        </p:txBody>
      </p:sp>
    </p:spTree>
    <p:extLst>
      <p:ext uri="{BB962C8B-B14F-4D97-AF65-F5344CB8AC3E}">
        <p14:creationId xmlns:p14="http://schemas.microsoft.com/office/powerpoint/2010/main" val="32196452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0" y="452718"/>
            <a:ext cx="10747603" cy="1400530"/>
          </a:xfrm>
        </p:spPr>
        <p:txBody>
          <a:bodyPr/>
          <a:lstStyle/>
          <a:p>
            <a:r>
              <a:rPr lang="en-US" dirty="0" err="1" smtClean="0"/>
              <a:t>OfferWise</a:t>
            </a:r>
            <a:r>
              <a:rPr lang="en-US" dirty="0" smtClean="0"/>
              <a:t> Solution</a:t>
            </a:r>
            <a:br>
              <a:rPr lang="en-US" dirty="0" smtClean="0"/>
            </a:br>
            <a:r>
              <a:rPr lang="en-US" sz="2000" b="1" i="1" dirty="0" smtClean="0">
                <a:solidFill>
                  <a:srgbClr val="92D050"/>
                </a:solidFill>
              </a:rPr>
              <a:t>Simplifying card link solutions and enabling paperless redemption for savings offers for the merchant location.</a:t>
            </a:r>
            <a:endParaRPr lang="en-US" sz="2000" b="1" i="1" dirty="0">
              <a:solidFill>
                <a:srgbClr val="92D050"/>
              </a:solidFill>
            </a:endParaRPr>
          </a:p>
        </p:txBody>
      </p:sp>
      <p:sp>
        <p:nvSpPr>
          <p:cNvPr id="3" name="Content Placeholder 2"/>
          <p:cNvSpPr>
            <a:spLocks noGrp="1"/>
          </p:cNvSpPr>
          <p:nvPr>
            <p:ph idx="1"/>
          </p:nvPr>
        </p:nvSpPr>
        <p:spPr>
          <a:xfrm>
            <a:off x="654162" y="2088713"/>
            <a:ext cx="10898190" cy="4395151"/>
          </a:xfrm>
        </p:spPr>
        <p:txBody>
          <a:bodyPr>
            <a:normAutofit lnSpcReduction="10000"/>
          </a:bodyPr>
          <a:lstStyle/>
          <a:p>
            <a:r>
              <a:rPr lang="en-US" dirty="0"/>
              <a:t>The </a:t>
            </a:r>
            <a:r>
              <a:rPr lang="en-US" dirty="0" err="1"/>
              <a:t>OfferWise</a:t>
            </a:r>
            <a:r>
              <a:rPr lang="en-US" dirty="0"/>
              <a:t> solution can help enable merchants </a:t>
            </a:r>
            <a:r>
              <a:rPr lang="en-US" dirty="0" smtClean="0"/>
              <a:t>to </a:t>
            </a:r>
            <a:r>
              <a:rPr lang="en-US" dirty="0"/>
              <a:t>reach the right customers and measure offer performance through reporting and analytics to better track and refine offer programs. </a:t>
            </a:r>
            <a:r>
              <a:rPr lang="en-US" dirty="0" err="1"/>
              <a:t>OfferWise</a:t>
            </a:r>
            <a:r>
              <a:rPr lang="en-US" dirty="0"/>
              <a:t> is an open solution that does not lock merchants </a:t>
            </a:r>
            <a:r>
              <a:rPr lang="en-US" dirty="0" smtClean="0"/>
              <a:t>into </a:t>
            </a:r>
            <a:r>
              <a:rPr lang="en-US" dirty="0"/>
              <a:t>specific offer types, offer publishers, applications or card types. Eligible merchants easily access the service through </a:t>
            </a:r>
            <a:r>
              <a:rPr lang="en-US" dirty="0" err="1"/>
              <a:t>OfferWise</a:t>
            </a:r>
            <a:r>
              <a:rPr lang="en-US" dirty="0"/>
              <a:t> Certified Publishers or leverage the solution when publishing their own offers.</a:t>
            </a:r>
          </a:p>
          <a:p>
            <a:r>
              <a:rPr lang="en-US" dirty="0"/>
              <a:t>Acquire new customers, increase sales and build efficient loyalty programs</a:t>
            </a:r>
          </a:p>
          <a:p>
            <a:r>
              <a:rPr lang="en-US" dirty="0"/>
              <a:t>Streamline the offer redemption process with paperless redemption</a:t>
            </a:r>
          </a:p>
          <a:p>
            <a:r>
              <a:rPr lang="en-US" dirty="0"/>
              <a:t>Track online offers to in-store redemption and offer ROI </a:t>
            </a:r>
            <a:r>
              <a:rPr lang="en-US" dirty="0" smtClean="0"/>
              <a:t>tracking</a:t>
            </a:r>
          </a:p>
          <a:p>
            <a:pPr marL="0" indent="0" algn="ctr">
              <a:buNone/>
            </a:pPr>
            <a:endParaRPr lang="en-US" sz="3200" dirty="0" smtClean="0">
              <a:solidFill>
                <a:srgbClr val="92D050"/>
              </a:solidFill>
              <a:hlinkClick r:id="rId2"/>
            </a:endParaRPr>
          </a:p>
          <a:p>
            <a:pPr marL="0" indent="0" algn="ctr">
              <a:buNone/>
            </a:pPr>
            <a:r>
              <a:rPr lang="en-US" sz="3200" dirty="0" smtClean="0">
                <a:solidFill>
                  <a:srgbClr val="92D050"/>
                </a:solidFill>
                <a:hlinkClick r:id="rId2"/>
              </a:rPr>
              <a:t>Click to find publisher!!</a:t>
            </a:r>
            <a:endParaRPr lang="en-US" sz="3200" dirty="0">
              <a:solidFill>
                <a:srgbClr val="92D050"/>
              </a:solidFill>
            </a:endParaRPr>
          </a:p>
          <a:p>
            <a:pPr marL="0" indent="0">
              <a:buNone/>
            </a:pPr>
            <a:endParaRPr lang="en-US" dirty="0"/>
          </a:p>
        </p:txBody>
      </p:sp>
      <p:sp>
        <p:nvSpPr>
          <p:cNvPr id="4" name="TextBox 3"/>
          <p:cNvSpPr txBox="1"/>
          <p:nvPr/>
        </p:nvSpPr>
        <p:spPr>
          <a:xfrm>
            <a:off x="203200" y="6299198"/>
            <a:ext cx="11800114" cy="369332"/>
          </a:xfrm>
          <a:prstGeom prst="rect">
            <a:avLst/>
          </a:prstGeom>
          <a:noFill/>
        </p:spPr>
        <p:txBody>
          <a:bodyPr wrap="square" rtlCol="0">
            <a:spAutoFit/>
          </a:bodyPr>
          <a:lstStyle/>
          <a:p>
            <a:pPr algn="ctr"/>
            <a:r>
              <a:rPr lang="en-US" b="1" dirty="0" smtClean="0">
                <a:solidFill>
                  <a:srgbClr val="92D050"/>
                </a:solidFill>
              </a:rPr>
              <a:t>“GO BEYOND THE PAPER COUPON AND CREATE NEW &amp; MORE PROFITABLE CUSTOMER RELATIONSHIPS.”</a:t>
            </a:r>
            <a:endParaRPr lang="en-US" b="1" dirty="0">
              <a:solidFill>
                <a:srgbClr val="92D050"/>
              </a:solidFill>
            </a:endParaRPr>
          </a:p>
        </p:txBody>
      </p:sp>
    </p:spTree>
    <p:extLst>
      <p:ext uri="{BB962C8B-B14F-4D97-AF65-F5344CB8AC3E}">
        <p14:creationId xmlns:p14="http://schemas.microsoft.com/office/powerpoint/2010/main" val="38255050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OfferWise</a:t>
            </a:r>
            <a:r>
              <a:rPr lang="en-US" dirty="0" smtClean="0"/>
              <a:t> Solution</a:t>
            </a:r>
            <a:br>
              <a:rPr lang="en-US" dirty="0" smtClean="0"/>
            </a:br>
            <a:r>
              <a:rPr lang="en-US" sz="1800" dirty="0" smtClean="0"/>
              <a:t>How it works</a:t>
            </a:r>
            <a:endParaRPr lang="en-US" sz="18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6832330"/>
              </p:ext>
            </p:extLst>
          </p:nvPr>
        </p:nvGraphicFramePr>
        <p:xfrm>
          <a:off x="1103685" y="1544632"/>
          <a:ext cx="8947149" cy="5125720"/>
        </p:xfrm>
        <a:graphic>
          <a:graphicData uri="http://schemas.openxmlformats.org/drawingml/2006/table">
            <a:tbl>
              <a:tblPr firstRow="1" bandRow="1">
                <a:tableStyleId>{5C22544A-7EE6-4342-B048-85BDC9FD1C3A}</a:tableStyleId>
              </a:tblPr>
              <a:tblGrid>
                <a:gridCol w="2982383"/>
                <a:gridCol w="2982383"/>
                <a:gridCol w="2982383"/>
              </a:tblGrid>
              <a:tr h="370840">
                <a:tc>
                  <a:txBody>
                    <a:bodyPr/>
                    <a:lstStyle/>
                    <a:p>
                      <a:r>
                        <a:rPr lang="en-US" dirty="0" smtClean="0"/>
                        <a:t>LINK</a:t>
                      </a:r>
                      <a:endParaRPr lang="en-US" dirty="0"/>
                    </a:p>
                  </a:txBody>
                  <a:tcPr/>
                </a:tc>
                <a:tc>
                  <a:txBody>
                    <a:bodyPr/>
                    <a:lstStyle/>
                    <a:p>
                      <a:r>
                        <a:rPr lang="en-US" dirty="0" smtClean="0"/>
                        <a:t>SWIPE</a:t>
                      </a:r>
                      <a:endParaRPr lang="en-US" dirty="0"/>
                    </a:p>
                  </a:txBody>
                  <a:tcPr/>
                </a:tc>
                <a:tc>
                  <a:txBody>
                    <a:bodyPr/>
                    <a:lstStyle/>
                    <a:p>
                      <a:r>
                        <a:rPr lang="en-US" dirty="0" smtClean="0"/>
                        <a:t>GO</a:t>
                      </a:r>
                      <a:endParaRPr lang="en-US" dirty="0"/>
                    </a:p>
                  </a:txBody>
                  <a:tcPr/>
                </a:tc>
              </a:tr>
              <a:tr h="370840">
                <a:tc>
                  <a:txBody>
                    <a:bodyPr/>
                    <a:lstStyle/>
                    <a:p>
                      <a:r>
                        <a:rPr lang="en-US" b="1" dirty="0" smtClean="0"/>
                        <a:t>Merchants</a:t>
                      </a:r>
                      <a:r>
                        <a:rPr lang="en-US" dirty="0" smtClean="0"/>
                        <a:t>:</a:t>
                      </a:r>
                      <a:r>
                        <a:rPr lang="en-US" baseline="0" dirty="0" smtClean="0"/>
                        <a:t>  Access online companies providing services to publish offers for your merchant location/s.  </a:t>
                      </a:r>
                    </a:p>
                    <a:p>
                      <a:endParaRPr lang="en-US" baseline="0" dirty="0" smtClean="0"/>
                    </a:p>
                    <a:p>
                      <a:r>
                        <a:rPr lang="en-US" b="1" baseline="0" dirty="0" smtClean="0"/>
                        <a:t>Consumers</a:t>
                      </a:r>
                      <a:r>
                        <a:rPr lang="en-US" baseline="0" dirty="0" smtClean="0"/>
                        <a:t>:  Access Publisher website and register a credit or debit card to the site to enable the card link relationship to trigger seamless paperless coupon redemption at the merchant point of sale!</a:t>
                      </a:r>
                      <a:endParaRPr lang="en-US" dirty="0"/>
                    </a:p>
                  </a:txBody>
                  <a:tcPr/>
                </a:tc>
                <a:tc>
                  <a:txBody>
                    <a:bodyPr/>
                    <a:lstStyle/>
                    <a:p>
                      <a:r>
                        <a:rPr lang="en-US" dirty="0" smtClean="0"/>
                        <a:t>Consumers</a:t>
                      </a:r>
                      <a:r>
                        <a:rPr lang="en-US" baseline="0" dirty="0" smtClean="0"/>
                        <a:t> swipe the registered credit or debit card, or elect to pay via mobile payment application that has the registered card available for payment from the app, and the coupon is automatically applied at the point of sale.  </a:t>
                      </a:r>
                    </a:p>
                    <a:p>
                      <a:endParaRPr lang="en-US" baseline="0" dirty="0" smtClean="0"/>
                    </a:p>
                    <a:p>
                      <a:r>
                        <a:rPr lang="en-US" baseline="0" dirty="0" smtClean="0"/>
                        <a:t>REDEMPTION IS AUTOMATIC WHEN THE REGISTERED CARD IS USED AT THE MERCHANT POINT OF SALE.</a:t>
                      </a:r>
                      <a:endParaRPr lang="en-US" dirty="0"/>
                    </a:p>
                  </a:txBody>
                  <a:tcPr/>
                </a:tc>
                <a:tc>
                  <a:txBody>
                    <a:bodyPr/>
                    <a:lstStyle/>
                    <a:p>
                      <a:r>
                        <a:rPr lang="en-US" dirty="0" smtClean="0"/>
                        <a:t>The</a:t>
                      </a:r>
                      <a:r>
                        <a:rPr lang="en-US" baseline="0" dirty="0" smtClean="0"/>
                        <a:t> savings are applied to the sale balance and the receipt is printed, showing the cost savings for that transaction…redemption complete!</a:t>
                      </a:r>
                    </a:p>
                    <a:p>
                      <a:endParaRPr lang="en-US" baseline="0" dirty="0" smtClean="0"/>
                    </a:p>
                    <a:p>
                      <a:r>
                        <a:rPr lang="en-US" baseline="0" dirty="0" smtClean="0"/>
                        <a:t>Online ROI Dashboard helps both merchants and consumers track redemption numbers and savings, respectively.</a:t>
                      </a:r>
                      <a:endParaRPr lang="en-US" dirty="0"/>
                    </a:p>
                  </a:txBody>
                  <a:tcPr/>
                </a:tc>
              </a:tr>
            </a:tbl>
          </a:graphicData>
        </a:graphic>
      </p:graphicFrame>
    </p:spTree>
    <p:extLst>
      <p:ext uri="{BB962C8B-B14F-4D97-AF65-F5344CB8AC3E}">
        <p14:creationId xmlns:p14="http://schemas.microsoft.com/office/powerpoint/2010/main" val="32614660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Biller Payments</a:t>
            </a:r>
            <a:br>
              <a:rPr lang="en-US" b="1" dirty="0"/>
            </a:br>
            <a:endParaRPr lang="en-US" dirty="0"/>
          </a:p>
        </p:txBody>
      </p:sp>
      <p:sp>
        <p:nvSpPr>
          <p:cNvPr id="3" name="Content Placeholder 2"/>
          <p:cNvSpPr>
            <a:spLocks noGrp="1"/>
          </p:cNvSpPr>
          <p:nvPr>
            <p:ph idx="1"/>
          </p:nvPr>
        </p:nvSpPr>
        <p:spPr/>
        <p:txBody>
          <a:bodyPr>
            <a:normAutofit/>
          </a:bodyPr>
          <a:lstStyle/>
          <a:p>
            <a:pPr marL="0" indent="0">
              <a:buNone/>
            </a:pPr>
            <a:r>
              <a:rPr lang="en-US" sz="3200" dirty="0" smtClean="0"/>
              <a:t>Innovative </a:t>
            </a:r>
            <a:r>
              <a:rPr lang="en-US" sz="3200" dirty="0"/>
              <a:t>recurring and one-time bill payment solutions </a:t>
            </a:r>
            <a:r>
              <a:rPr lang="en-US" sz="3200" dirty="0" smtClean="0"/>
              <a:t>help </a:t>
            </a:r>
            <a:r>
              <a:rPr lang="en-US" sz="3200" dirty="0"/>
              <a:t>you service more bill payment options, while </a:t>
            </a:r>
            <a:r>
              <a:rPr lang="en-US" sz="3200" dirty="0" smtClean="0"/>
              <a:t>streamlining </a:t>
            </a:r>
            <a:r>
              <a:rPr lang="en-US" sz="3200" dirty="0"/>
              <a:t>operations, reducing costs and increasing funds </a:t>
            </a:r>
            <a:r>
              <a:rPr lang="en-US" sz="3200" dirty="0" smtClean="0"/>
              <a:t>availability</a:t>
            </a:r>
          </a:p>
          <a:p>
            <a:pPr marL="0" indent="0">
              <a:buNone/>
            </a:pPr>
            <a:endParaRPr lang="en-US" sz="3200" dirty="0"/>
          </a:p>
          <a:p>
            <a:pPr marL="0" indent="0">
              <a:buNone/>
            </a:pPr>
            <a:r>
              <a:rPr lang="en-US" sz="3200" dirty="0" smtClean="0">
                <a:hlinkClick r:id="rId2"/>
              </a:rPr>
              <a:t>Click for Demo of </a:t>
            </a:r>
            <a:r>
              <a:rPr lang="en-US" sz="3200" dirty="0" err="1" smtClean="0">
                <a:hlinkClick r:id="rId2"/>
              </a:rPr>
              <a:t>PayPoint</a:t>
            </a:r>
            <a:r>
              <a:rPr lang="en-US" sz="3200" dirty="0" smtClean="0">
                <a:solidFill>
                  <a:srgbClr val="92D050"/>
                </a:solidFill>
              </a:rPr>
              <a:t>®</a:t>
            </a:r>
          </a:p>
          <a:p>
            <a:pPr marL="0" indent="0">
              <a:buNone/>
            </a:pPr>
            <a:endParaRPr lang="en-US" sz="3200" dirty="0"/>
          </a:p>
          <a:p>
            <a:pPr marL="0" indent="0">
              <a:buNone/>
            </a:pPr>
            <a:endParaRPr lang="en-US" dirty="0"/>
          </a:p>
        </p:txBody>
      </p:sp>
    </p:spTree>
    <p:extLst>
      <p:ext uri="{BB962C8B-B14F-4D97-AF65-F5344CB8AC3E}">
        <p14:creationId xmlns:p14="http://schemas.microsoft.com/office/powerpoint/2010/main" val="4513058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Corporate Billers</a:t>
            </a:r>
            <a:br>
              <a:rPr lang="en-US" dirty="0" smtClean="0"/>
            </a:br>
            <a:r>
              <a:rPr lang="en-US" sz="1800" dirty="0" smtClean="0"/>
              <a:t>Biller Payments: </a:t>
            </a:r>
            <a:r>
              <a:rPr lang="en-US" sz="1800" b="1" dirty="0"/>
              <a:t>Benefits for </a:t>
            </a:r>
            <a:r>
              <a:rPr lang="en-US" sz="1800" b="1" dirty="0" smtClean="0"/>
              <a:t>Business</a:t>
            </a:r>
            <a:r>
              <a:rPr lang="en-US" sz="1800" b="1" dirty="0"/>
              <a:t/>
            </a:r>
            <a:br>
              <a:rPr lang="en-US" sz="1800" b="1" dirty="0"/>
            </a:br>
            <a:endParaRPr lang="en-US" sz="1800" dirty="0"/>
          </a:p>
        </p:txBody>
      </p:sp>
      <p:sp>
        <p:nvSpPr>
          <p:cNvPr id="3" name="Content Placeholder 2"/>
          <p:cNvSpPr>
            <a:spLocks noGrp="1"/>
          </p:cNvSpPr>
          <p:nvPr>
            <p:ph idx="1"/>
          </p:nvPr>
        </p:nvSpPr>
        <p:spPr>
          <a:xfrm>
            <a:off x="1103312" y="1698172"/>
            <a:ext cx="8946541" cy="4550228"/>
          </a:xfrm>
        </p:spPr>
        <p:txBody>
          <a:bodyPr>
            <a:normAutofit/>
          </a:bodyPr>
          <a:lstStyle/>
          <a:p>
            <a:r>
              <a:rPr lang="en-US" dirty="0" smtClean="0"/>
              <a:t>Mobile Pay offers </a:t>
            </a:r>
            <a:r>
              <a:rPr lang="en-US" dirty="0"/>
              <a:t>innovative recurring and one-time bill payment solutions to improve operational efficiency, reduce costs and increase funds availability. Utilize our Payment Gateway to rationalize your payment system and help improve customer handling.</a:t>
            </a:r>
          </a:p>
          <a:p>
            <a:r>
              <a:rPr lang="en-US" dirty="0"/>
              <a:t>Maximize conversion to electronic processing</a:t>
            </a:r>
          </a:p>
          <a:p>
            <a:r>
              <a:rPr lang="en-US" dirty="0"/>
              <a:t>Visibility and control across the remittance workflow</a:t>
            </a:r>
          </a:p>
          <a:p>
            <a:r>
              <a:rPr lang="en-US" dirty="0"/>
              <a:t>Accept all payment types for remittance</a:t>
            </a:r>
          </a:p>
          <a:p>
            <a:r>
              <a:rPr lang="en-US" dirty="0"/>
              <a:t>Simple administration through a single-source</a:t>
            </a:r>
          </a:p>
          <a:p>
            <a:r>
              <a:rPr lang="en-US" dirty="0"/>
              <a:t>Consolidate online bill payments processing</a:t>
            </a:r>
          </a:p>
          <a:p>
            <a:endParaRPr lang="en-US" dirty="0"/>
          </a:p>
        </p:txBody>
      </p:sp>
    </p:spTree>
    <p:extLst>
      <p:ext uri="{BB962C8B-B14F-4D97-AF65-F5344CB8AC3E}">
        <p14:creationId xmlns:p14="http://schemas.microsoft.com/office/powerpoint/2010/main" val="30690943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Corporate Billers</a:t>
            </a:r>
            <a:br>
              <a:rPr lang="en-US" dirty="0" smtClean="0"/>
            </a:br>
            <a:r>
              <a:rPr lang="en-US" sz="1800" dirty="0" smtClean="0"/>
              <a:t>Biller Payments: </a:t>
            </a:r>
            <a:r>
              <a:rPr lang="en-US" sz="1800" b="1" dirty="0"/>
              <a:t>Key Components</a:t>
            </a:r>
            <a:br>
              <a:rPr lang="en-US" sz="1800" b="1" dirty="0"/>
            </a:br>
            <a:endParaRPr lang="en-US" sz="1800" dirty="0"/>
          </a:p>
        </p:txBody>
      </p:sp>
      <p:sp>
        <p:nvSpPr>
          <p:cNvPr id="3" name="Content Placeholder 2"/>
          <p:cNvSpPr>
            <a:spLocks noGrp="1"/>
          </p:cNvSpPr>
          <p:nvPr>
            <p:ph idx="1"/>
          </p:nvPr>
        </p:nvSpPr>
        <p:spPr>
          <a:xfrm>
            <a:off x="1103312" y="1698172"/>
            <a:ext cx="8946541" cy="4550228"/>
          </a:xfrm>
        </p:spPr>
        <p:txBody>
          <a:bodyPr>
            <a:normAutofit fontScale="85000" lnSpcReduction="20000"/>
          </a:bodyPr>
          <a:lstStyle/>
          <a:p>
            <a:r>
              <a:rPr lang="en-US" dirty="0" smtClean="0"/>
              <a:t>Nationwide </a:t>
            </a:r>
            <a:r>
              <a:rPr lang="en-US" dirty="0"/>
              <a:t>lockbox network with full electronic clearing capabilities (ARC, ICL) to provide significant reduction in mail and bank float</a:t>
            </a:r>
          </a:p>
          <a:p>
            <a:r>
              <a:rPr lang="en-US" dirty="0"/>
              <a:t>Customized receivable reporting—including seamless integration of all payment methods: Internet, IVR, in-person, phone, cash, etc.</a:t>
            </a:r>
          </a:p>
          <a:p>
            <a:r>
              <a:rPr lang="en-US" dirty="0"/>
              <a:t>Business process outsourcing for value-added keying, electronic funds transfer (EFT) enrollment and address change keying</a:t>
            </a:r>
          </a:p>
          <a:p>
            <a:r>
              <a:rPr lang="en-US" dirty="0"/>
              <a:t>One payment gateway for processing online, IVR, CSR and walk-in payments</a:t>
            </a:r>
          </a:p>
          <a:p>
            <a:r>
              <a:rPr lang="en-US" dirty="0"/>
              <a:t>Single payment gateway supporting </a:t>
            </a:r>
            <a:r>
              <a:rPr lang="en-US" dirty="0" err="1"/>
              <a:t>eCheck</a:t>
            </a:r>
            <a:r>
              <a:rPr lang="en-US" dirty="0"/>
              <a:t>, credit card and PIN-secured and PIN-less debit cards</a:t>
            </a:r>
          </a:p>
          <a:p>
            <a:r>
              <a:rPr lang="en-US" dirty="0"/>
              <a:t>Web-based portal providing customer service, exception handling and back-office reconciliation tools</a:t>
            </a:r>
          </a:p>
          <a:p>
            <a:r>
              <a:rPr lang="en-US" dirty="0"/>
              <a:t>Flexible interface options including secure open systems-based application programming interface (API), batch and ready-made consumer payments via Web and IVR</a:t>
            </a:r>
          </a:p>
          <a:p>
            <a:r>
              <a:rPr lang="en-US" dirty="0"/>
              <a:t>State-of-the-art national data center stores and safeguards commercial account holders’ sensitive </a:t>
            </a:r>
            <a:r>
              <a:rPr lang="en-US" dirty="0" smtClean="0"/>
              <a:t>information</a:t>
            </a:r>
            <a:endParaRPr lang="en-US" dirty="0"/>
          </a:p>
        </p:txBody>
      </p:sp>
    </p:spTree>
    <p:extLst>
      <p:ext uri="{BB962C8B-B14F-4D97-AF65-F5344CB8AC3E}">
        <p14:creationId xmlns:p14="http://schemas.microsoft.com/office/powerpoint/2010/main" val="34735710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Financial Analyst Solutions</a:t>
            </a:r>
            <a:br>
              <a:rPr lang="en-US" dirty="0" smtClean="0"/>
            </a:br>
            <a:r>
              <a:rPr lang="en-US" sz="1800" dirty="0" err="1" smtClean="0"/>
              <a:t>SpendTrend</a:t>
            </a:r>
            <a:r>
              <a:rPr lang="en-US" sz="1800" dirty="0" smtClean="0"/>
              <a:t> Solutions</a:t>
            </a:r>
            <a:endParaRPr lang="en-US" sz="1800" dirty="0"/>
          </a:p>
        </p:txBody>
      </p:sp>
      <p:sp>
        <p:nvSpPr>
          <p:cNvPr id="3" name="Content Placeholder 2"/>
          <p:cNvSpPr>
            <a:spLocks noGrp="1"/>
          </p:cNvSpPr>
          <p:nvPr>
            <p:ph idx="1"/>
          </p:nvPr>
        </p:nvSpPr>
        <p:spPr>
          <a:xfrm>
            <a:off x="1104293" y="1743637"/>
            <a:ext cx="8946541" cy="1147482"/>
          </a:xfrm>
        </p:spPr>
        <p:txBody>
          <a:bodyPr/>
          <a:lstStyle/>
          <a:p>
            <a:pPr marL="0" indent="0">
              <a:buNone/>
            </a:pPr>
            <a:r>
              <a:rPr lang="en-US" dirty="0" err="1"/>
              <a:t>SpendTrend</a:t>
            </a:r>
            <a:r>
              <a:rPr lang="en-US" baseline="30000" dirty="0"/>
              <a:t>®</a:t>
            </a:r>
            <a:r>
              <a:rPr lang="en-US" dirty="0"/>
              <a:t> Solutions provide timely, accurate insight and analysis of U.S. consumer spending that helps facilitate better market forecasting, sales growth comparisons and strategic business decisions</a:t>
            </a:r>
            <a:r>
              <a:rPr lang="en-US" dirty="0" smtClean="0"/>
              <a:t>.</a:t>
            </a:r>
          </a:p>
        </p:txBody>
      </p:sp>
      <p:pic>
        <p:nvPicPr>
          <p:cNvPr id="4" name="Picture 3"/>
          <p:cNvPicPr>
            <a:picLocks noChangeAspect="1"/>
          </p:cNvPicPr>
          <p:nvPr/>
        </p:nvPicPr>
        <p:blipFill rotWithShape="1">
          <a:blip r:embed="rId2"/>
          <a:srcRect b="10249"/>
          <a:stretch/>
        </p:blipFill>
        <p:spPr>
          <a:xfrm>
            <a:off x="9939618" y="732866"/>
            <a:ext cx="2252382" cy="2021542"/>
          </a:xfrm>
          <a:prstGeom prst="rect">
            <a:avLst/>
          </a:prstGeom>
        </p:spPr>
      </p:pic>
      <p:pic>
        <p:nvPicPr>
          <p:cNvPr id="5" name="Picture 4"/>
          <p:cNvPicPr>
            <a:picLocks noChangeAspect="1"/>
          </p:cNvPicPr>
          <p:nvPr/>
        </p:nvPicPr>
        <p:blipFill rotWithShape="1">
          <a:blip r:embed="rId3"/>
          <a:srcRect l="15964" t="16912" r="15826" b="4780"/>
          <a:stretch/>
        </p:blipFill>
        <p:spPr>
          <a:xfrm>
            <a:off x="646111" y="2994216"/>
            <a:ext cx="5444425" cy="3514129"/>
          </a:xfrm>
          <a:prstGeom prst="rect">
            <a:avLst/>
          </a:prstGeom>
        </p:spPr>
      </p:pic>
      <p:sp>
        <p:nvSpPr>
          <p:cNvPr id="6" name="TextBox 5"/>
          <p:cNvSpPr txBox="1"/>
          <p:nvPr/>
        </p:nvSpPr>
        <p:spPr>
          <a:xfrm>
            <a:off x="7206503" y="3034556"/>
            <a:ext cx="3859306" cy="3970318"/>
          </a:xfrm>
          <a:prstGeom prst="rect">
            <a:avLst/>
          </a:prstGeom>
          <a:noFill/>
        </p:spPr>
        <p:txBody>
          <a:bodyPr wrap="square" rtlCol="0">
            <a:spAutoFit/>
          </a:bodyPr>
          <a:lstStyle/>
          <a:p>
            <a:r>
              <a:rPr lang="en-US" dirty="0"/>
              <a:t>Monthly Insight:  </a:t>
            </a:r>
            <a:r>
              <a:rPr lang="en-US" dirty="0">
                <a:hlinkClick r:id="rId4"/>
              </a:rPr>
              <a:t>https://</a:t>
            </a:r>
            <a:r>
              <a:rPr lang="en-US" dirty="0" smtClean="0">
                <a:hlinkClick r:id="rId4"/>
              </a:rPr>
              <a:t>www.firstdata.com/en_us/products/other-industry-solutions/financial-analyst-solutions/monthly-insights.html</a:t>
            </a:r>
            <a:endParaRPr lang="en-US" dirty="0" smtClean="0"/>
          </a:p>
          <a:p>
            <a:endParaRPr lang="en-US" dirty="0"/>
          </a:p>
          <a:p>
            <a:r>
              <a:rPr lang="en-US" dirty="0"/>
              <a:t>Holiday Spend Analysis:   </a:t>
            </a:r>
            <a:r>
              <a:rPr lang="en-US" dirty="0">
                <a:hlinkClick r:id="rId5"/>
              </a:rPr>
              <a:t>https://</a:t>
            </a:r>
            <a:r>
              <a:rPr lang="en-US" dirty="0" smtClean="0">
                <a:hlinkClick r:id="rId5"/>
              </a:rPr>
              <a:t>www.firstdata.com/fdc_site/homepage_v2/spendtrend-monthly/feature/index-monthly.html</a:t>
            </a:r>
            <a:endParaRPr lang="en-US" dirty="0" smtClean="0"/>
          </a:p>
          <a:p>
            <a:endParaRPr lang="en-US" dirty="0"/>
          </a:p>
          <a:p>
            <a:r>
              <a:rPr lang="en-US" b="1" dirty="0">
                <a:hlinkClick r:id="rId6"/>
              </a:rPr>
              <a:t>Spend Trend Demo</a:t>
            </a:r>
            <a:endParaRPr lang="en-US" b="1" dirty="0"/>
          </a:p>
          <a:p>
            <a:endParaRPr lang="en-US" dirty="0"/>
          </a:p>
        </p:txBody>
      </p:sp>
    </p:spTree>
    <p:extLst>
      <p:ext uri="{BB962C8B-B14F-4D97-AF65-F5344CB8AC3E}">
        <p14:creationId xmlns:p14="http://schemas.microsoft.com/office/powerpoint/2010/main" val="22119354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10919117" cy="1400530"/>
          </a:xfrm>
        </p:spPr>
        <p:txBody>
          <a:bodyPr/>
          <a:lstStyle/>
          <a:p>
            <a:r>
              <a:rPr lang="en-US" dirty="0"/>
              <a:t>Transportation Solution</a:t>
            </a:r>
            <a:br>
              <a:rPr lang="en-US" dirty="0"/>
            </a:br>
            <a:r>
              <a:rPr lang="en-US" sz="2000" dirty="0"/>
              <a:t>EFS Transportation Services offers flexible fuel card and driver payroll options, a huge network of truck stops, plus services and Web tools to keep costs down and fleets moving.</a:t>
            </a:r>
          </a:p>
        </p:txBody>
      </p:sp>
      <p:sp>
        <p:nvSpPr>
          <p:cNvPr id="3" name="Content Placeholder 2"/>
          <p:cNvSpPr>
            <a:spLocks noGrp="1"/>
          </p:cNvSpPr>
          <p:nvPr>
            <p:ph idx="1"/>
          </p:nvPr>
        </p:nvSpPr>
        <p:spPr>
          <a:xfrm>
            <a:off x="1103312" y="2343955"/>
            <a:ext cx="8946541" cy="3904444"/>
          </a:xfrm>
        </p:spPr>
        <p:txBody>
          <a:bodyPr>
            <a:normAutofit lnSpcReduction="10000"/>
          </a:bodyPr>
          <a:lstStyle/>
          <a:p>
            <a:pPr marL="0" indent="0">
              <a:buNone/>
            </a:pPr>
            <a:r>
              <a:rPr lang="en-US" dirty="0"/>
              <a:t>EFS works with you to develop custom plans to more effectively manage your operation. The personal attention of your EFS team takes customer service to a new level in the industry. Whether you are looking for fuel cards or discount cards, EFS has card solutions designed to meet your transportation needs.</a:t>
            </a:r>
          </a:p>
          <a:p>
            <a:r>
              <a:rPr lang="en-US" b="1" dirty="0"/>
              <a:t>EFS Fuel Card:</a:t>
            </a:r>
            <a:r>
              <a:rPr lang="en-US" dirty="0"/>
              <a:t> Maximize your investment with a robust fuel program that includes fuel cards that are universally accepted, state-of-the-art fuel management tools and products designed specifically for your industry</a:t>
            </a:r>
          </a:p>
          <a:p>
            <a:r>
              <a:rPr lang="en-US" b="1" dirty="0"/>
              <a:t>EFS Regulatory Compliance Service: </a:t>
            </a:r>
            <a:r>
              <a:rPr lang="en-US" dirty="0" smtClean="0"/>
              <a:t>Mobile Pay has </a:t>
            </a:r>
            <a:r>
              <a:rPr lang="en-US" dirty="0"/>
              <a:t>several services to help you manage everything from Fuel Tax Reporting to Driver Log Audits</a:t>
            </a:r>
          </a:p>
        </p:txBody>
      </p:sp>
    </p:spTree>
    <p:extLst>
      <p:ext uri="{BB962C8B-B14F-4D97-AF65-F5344CB8AC3E}">
        <p14:creationId xmlns:p14="http://schemas.microsoft.com/office/powerpoint/2010/main" val="18230560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Education Solution</a:t>
            </a:r>
            <a:br>
              <a:rPr lang="en-US" dirty="0" smtClean="0"/>
            </a:br>
            <a:r>
              <a:rPr lang="en-US" sz="2000" b="1" dirty="0"/>
              <a:t>Benefits</a:t>
            </a:r>
            <a:r>
              <a:rPr lang="en-US" b="1" dirty="0"/>
              <a:t/>
            </a:r>
            <a:br>
              <a:rPr lang="en-US" b="1" dirty="0"/>
            </a:br>
            <a:endParaRPr lang="en-US" dirty="0"/>
          </a:p>
        </p:txBody>
      </p:sp>
      <p:sp>
        <p:nvSpPr>
          <p:cNvPr id="3" name="Content Placeholder 2"/>
          <p:cNvSpPr>
            <a:spLocks noGrp="1"/>
          </p:cNvSpPr>
          <p:nvPr>
            <p:ph idx="1"/>
          </p:nvPr>
        </p:nvSpPr>
        <p:spPr/>
        <p:txBody>
          <a:bodyPr>
            <a:normAutofit fontScale="85000" lnSpcReduction="10000"/>
          </a:bodyPr>
          <a:lstStyle/>
          <a:p>
            <a:pPr marL="0" indent="0">
              <a:buNone/>
            </a:pPr>
            <a:r>
              <a:rPr lang="en-US" dirty="0"/>
              <a:t>The Money Network</a:t>
            </a:r>
            <a:r>
              <a:rPr lang="en-US" baseline="30000" dirty="0"/>
              <a:t>®</a:t>
            </a:r>
            <a:r>
              <a:rPr lang="en-US" dirty="0"/>
              <a:t> Financial Aid Disbursement Solution allows you to securely disburse financial aid funds electronically plus provide students with the benefits of electronic refunds and an alternative to a traditional bank account</a:t>
            </a:r>
            <a:r>
              <a:rPr lang="en-US" dirty="0" smtClean="0"/>
              <a:t>.</a:t>
            </a:r>
          </a:p>
          <a:p>
            <a:endParaRPr lang="en-US" dirty="0" smtClean="0"/>
          </a:p>
          <a:p>
            <a:r>
              <a:rPr lang="en-US" dirty="0" smtClean="0"/>
              <a:t>The </a:t>
            </a:r>
            <a:r>
              <a:rPr lang="en-US" dirty="0"/>
              <a:t>industry-leading Money Network Financial Aid Disbursement Service is a robust pay to the penny solution that incorporates the Money Network</a:t>
            </a:r>
            <a:r>
              <a:rPr lang="en-US" baseline="30000" dirty="0"/>
              <a:t>®</a:t>
            </a:r>
            <a:r>
              <a:rPr lang="en-US" dirty="0"/>
              <a:t> Card and Money Network™ Checks, enabling higher education institutions to comply with Title IV requirements. For students this means faster access to their funds -- no lines, no waiting, and no lost checks in the mail.</a:t>
            </a:r>
          </a:p>
          <a:p>
            <a:r>
              <a:rPr lang="en-US" dirty="0"/>
              <a:t>Move toward 100% electronic pay by disbursing financial aid funds electronically</a:t>
            </a:r>
          </a:p>
          <a:p>
            <a:r>
              <a:rPr lang="en-US" dirty="0"/>
              <a:t>Reduce or eliminate the costs associated with paper checks</a:t>
            </a:r>
          </a:p>
          <a:p>
            <a:r>
              <a:rPr lang="en-US" dirty="0"/>
              <a:t>Ensure students receive prompt disbursement and access to funds</a:t>
            </a:r>
          </a:p>
          <a:p>
            <a:r>
              <a:rPr lang="en-US" dirty="0"/>
              <a:t>Improve security and control</a:t>
            </a:r>
          </a:p>
          <a:p>
            <a:endParaRPr lang="en-US" dirty="0"/>
          </a:p>
        </p:txBody>
      </p:sp>
    </p:spTree>
    <p:extLst>
      <p:ext uri="{BB962C8B-B14F-4D97-AF65-F5344CB8AC3E}">
        <p14:creationId xmlns:p14="http://schemas.microsoft.com/office/powerpoint/2010/main" val="37696426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Education Solution</a:t>
            </a:r>
            <a:br>
              <a:rPr lang="en-US" dirty="0" smtClean="0"/>
            </a:br>
            <a:r>
              <a:rPr lang="en-US" sz="2000" b="1" dirty="0" smtClean="0"/>
              <a:t>Key Components</a:t>
            </a:r>
            <a:endParaRPr lang="en-US" sz="2000" b="1" dirty="0"/>
          </a:p>
        </p:txBody>
      </p:sp>
      <p:sp>
        <p:nvSpPr>
          <p:cNvPr id="3" name="Content Placeholder 2"/>
          <p:cNvSpPr>
            <a:spLocks noGrp="1"/>
          </p:cNvSpPr>
          <p:nvPr>
            <p:ph idx="1"/>
          </p:nvPr>
        </p:nvSpPr>
        <p:spPr/>
        <p:txBody>
          <a:bodyPr/>
          <a:lstStyle/>
          <a:p>
            <a:r>
              <a:rPr lang="en-US" dirty="0"/>
              <a:t>Visa</a:t>
            </a:r>
            <a:r>
              <a:rPr lang="en-US" baseline="30000" dirty="0"/>
              <a:t>®</a:t>
            </a:r>
            <a:r>
              <a:rPr lang="en-US" dirty="0"/>
              <a:t> or MasterCard</a:t>
            </a:r>
            <a:r>
              <a:rPr lang="en-US" baseline="30000" dirty="0"/>
              <a:t>®</a:t>
            </a:r>
            <a:r>
              <a:rPr lang="en-US" dirty="0"/>
              <a:t> branded individual accounts</a:t>
            </a:r>
          </a:p>
          <a:p>
            <a:r>
              <a:rPr lang="en-US" dirty="0"/>
              <a:t>Accounts are FDIC insured</a:t>
            </a:r>
          </a:p>
          <a:p>
            <a:r>
              <a:rPr lang="en-US" dirty="0"/>
              <a:t>Cardholder access to America’s largest surcharge-free ATM network with over 60,000 ATMs and over 12,000 check-cashing locations</a:t>
            </a:r>
          </a:p>
          <a:p>
            <a:r>
              <a:rPr lang="en-US" dirty="0"/>
              <a:t>Money Network Checks can be cashed to access funds or used to pay bills</a:t>
            </a:r>
          </a:p>
          <a:p>
            <a:r>
              <a:rPr lang="en-US" dirty="0"/>
              <a:t>Option for students to load funds from other sources such as cash, pay from an off-campus employer, tax refunds and ACH account to account </a:t>
            </a:r>
            <a:r>
              <a:rPr lang="en-US" dirty="0" smtClean="0"/>
              <a:t>transfers</a:t>
            </a:r>
            <a:endParaRPr lang="en-US" dirty="0"/>
          </a:p>
        </p:txBody>
      </p:sp>
      <p:sp>
        <p:nvSpPr>
          <p:cNvPr id="4" name="TextBox 3"/>
          <p:cNvSpPr txBox="1"/>
          <p:nvPr/>
        </p:nvSpPr>
        <p:spPr>
          <a:xfrm>
            <a:off x="2562896" y="5769735"/>
            <a:ext cx="6413679" cy="369332"/>
          </a:xfrm>
          <a:prstGeom prst="rect">
            <a:avLst/>
          </a:prstGeom>
          <a:noFill/>
        </p:spPr>
        <p:txBody>
          <a:bodyPr wrap="square" rtlCol="0">
            <a:spAutoFit/>
          </a:bodyPr>
          <a:lstStyle/>
          <a:p>
            <a:pPr algn="ctr"/>
            <a:r>
              <a:rPr lang="en-US" b="1" dirty="0" smtClean="0">
                <a:hlinkClick r:id="rId2"/>
              </a:rPr>
              <a:t>Click for more information</a:t>
            </a:r>
            <a:endParaRPr lang="en-US" b="1" dirty="0"/>
          </a:p>
        </p:txBody>
      </p:sp>
    </p:spTree>
    <p:extLst>
      <p:ext uri="{BB962C8B-B14F-4D97-AF65-F5344CB8AC3E}">
        <p14:creationId xmlns:p14="http://schemas.microsoft.com/office/powerpoint/2010/main" val="33887261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4605</TotalTime>
  <Words>1964</Words>
  <Application>Microsoft Office PowerPoint</Application>
  <PresentationFormat>Widescreen</PresentationFormat>
  <Paragraphs>197</Paragraphs>
  <Slides>25</Slides>
  <Notes>1</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25</vt:i4>
      </vt:variant>
    </vt:vector>
  </HeadingPairs>
  <TitlesOfParts>
    <vt:vector size="32" baseType="lpstr">
      <vt:lpstr>Arial</vt:lpstr>
      <vt:lpstr>Calibri</vt:lpstr>
      <vt:lpstr>Century Gothic</vt:lpstr>
      <vt:lpstr>Wingdings</vt:lpstr>
      <vt:lpstr>Wingdings 3</vt:lpstr>
      <vt:lpstr>Ion</vt:lpstr>
      <vt:lpstr>Packager Shell Object</vt:lpstr>
      <vt:lpstr>MOBILE PAY PRODUCT SUITE</vt:lpstr>
      <vt:lpstr>Mobile Payments  </vt:lpstr>
      <vt:lpstr>General Purpose Reloadable Card Reaching the Unbanked/Underbanked</vt:lpstr>
      <vt:lpstr>Merchant Cash Advance Program </vt:lpstr>
      <vt:lpstr>Clover Station </vt:lpstr>
      <vt:lpstr>TeleCheck Solutions Checking Account Payment Acceptance from TeleCheck</vt:lpstr>
      <vt:lpstr>TeleCheck Solutions Benefits for Business </vt:lpstr>
      <vt:lpstr>TeleCheck Solutions Key Components </vt:lpstr>
      <vt:lpstr>Merchant Services Credit / Debit Card Processing</vt:lpstr>
      <vt:lpstr>GGe4   The Global Gateway eCommerce solution can help you easily accept payments online.  Our Global Gateway can be accessed through three solutions:  Virtual Terminal, Web Service API, or Connect.</vt:lpstr>
      <vt:lpstr>GGe4  Dedicated Card-not-present processing platform specifically designed for high-growth eCommerce companies  Simplified integration of a broad set of processing capabilities through First Data Global Gateway e4SM service -- a best-of-breed payment gateway solution  Card data secured at moment of initial capture and removed completely from your environment with the TransArmor® solution Simple API’s and web-based interfaces to meet any level of programming expertise  Dynamic reporting capabilities to create and manipulate transaction reports for better analysis and understanding of your online payment activity  Hosted, highly configurable solution for processing recurring payments effectively and efficiently</vt:lpstr>
      <vt:lpstr>Transarmor Security on every Transaction Benefits for Business</vt:lpstr>
      <vt:lpstr>Transarmor Security on every Transaction Key Components</vt:lpstr>
      <vt:lpstr>Differentiate and Grow  Your Brand with Mobile Pay GIFT CARD SOLUTIONS </vt:lpstr>
      <vt:lpstr>Differentiate and Grow  Your Brand with Mobile Pay GIFT CARD SOLUTIONS </vt:lpstr>
      <vt:lpstr>Differentiate and Grow  Your Brand with Mobile Pay GIFT CARD SOLUTIONS </vt:lpstr>
      <vt:lpstr>OfferWise Solution Simplifying card link solutions and enabling paperless redemption for savings offers for the merchant location.</vt:lpstr>
      <vt:lpstr>OfferWise Solution How it works</vt:lpstr>
      <vt:lpstr>Biller Payments </vt:lpstr>
      <vt:lpstr>Corporate Billers Biller Payments: Benefits for Business </vt:lpstr>
      <vt:lpstr>Corporate Billers Biller Payments: Key Components </vt:lpstr>
      <vt:lpstr>Financial Analyst Solutions SpendTrend Solutions</vt:lpstr>
      <vt:lpstr>Transportation Solution EFS Transportation Services offers flexible fuel card and driver payroll options, a huge network of truck stops, plus services and Web tools to keep costs down and fleets moving.</vt:lpstr>
      <vt:lpstr>Education Solution Benefits </vt:lpstr>
      <vt:lpstr>Education Solution Key Components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GGe4</dc:title>
  <dc:creator>Wendy Schofield</dc:creator>
  <cp:lastModifiedBy>Wendy Schofield</cp:lastModifiedBy>
  <cp:revision>56</cp:revision>
  <dcterms:created xsi:type="dcterms:W3CDTF">2014-02-03T23:49:19Z</dcterms:created>
  <dcterms:modified xsi:type="dcterms:W3CDTF">2014-02-09T19:39:06Z</dcterms:modified>
</cp:coreProperties>
</file>